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6861175" cy="914876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83">
          <p15:clr>
            <a:srgbClr val="A4A3A4"/>
          </p15:clr>
        </p15:guide>
        <p15:guide id="2" orient="horz">
          <p15:clr>
            <a:srgbClr val="A4A3A4"/>
          </p15:clr>
        </p15:guide>
        <p15:guide id="3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>
        <a:alpha val="100000"/>
      </a:srgbClr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6" autoAdjust="0"/>
    <p:restoredTop sz="96318" autoAdjust="0"/>
  </p:normalViewPr>
  <p:slideViewPr>
    <p:cSldViewPr>
      <p:cViewPr varScale="1">
        <p:scale>
          <a:sx n="79" d="100"/>
          <a:sy n="79" d="100"/>
        </p:scale>
        <p:origin x="3090" y="102"/>
      </p:cViewPr>
      <p:guideLst>
        <p:guide orient="horz" pos="2783"/>
        <p:guide orient="horz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14" cy="7621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E2B2BC9D-A816-4D0A-858B-1D023B3A8ACA}" type="datetime1">
              <a:rPr lang="ko-KR" altLang="en-US"/>
              <a:pPr lvl="0">
                <a:defRPr lang="ko-KR" altLang="en-US"/>
              </a:pPr>
              <a:t>2026-03-06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43120" y="685800"/>
            <a:ext cx="257176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09F4262C-968C-4EE9-8164-CE16364706B3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9236" y="2130425"/>
            <a:ext cx="91440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144492" y="2196090"/>
            <a:ext cx="4856400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456028" y="1643063"/>
            <a:ext cx="8229600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/>
              <a:t>표를 추가하려면 아이콘을 클릭하십시오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3056" y="2134565"/>
            <a:ext cx="3030332" cy="29293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7740" y="2134565"/>
            <a:ext cx="3030332" cy="29293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342177" y="5314696"/>
            <a:ext cx="3030332" cy="29293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3486861" y="5314696"/>
            <a:ext cx="3030332" cy="29293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D8D7A7C4-C82A-4D21-9AB0-F0C5A1D3EF09}" type="datetime1">
              <a:rPr lang="ko-KR" altLang="en-US" smtClean="0"/>
              <a:pPr lvl="0"/>
              <a:t>2026-03-06</a:t>
            </a:fld>
            <a:endParaRPr lang="ko-KR" altLang="en-US"/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2026-03-06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3056" y="366349"/>
            <a:ext cx="6175016" cy="1524689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3056" y="2134565"/>
            <a:ext cx="6175016" cy="6037346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3056" y="8478966"/>
            <a:ext cx="1600930" cy="487053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D422D86A-5F52-4165-8473-F1B836277586}" type="datetime1">
              <a:rPr lang="ko-KR" altLang="en-US"/>
              <a:pPr lvl="0">
                <a:defRPr lang="ko-KR" altLang="en-US"/>
              </a:pPr>
              <a:t>2026-03-06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4219" y="8478966"/>
            <a:ext cx="2172690" cy="487053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7142" y="8478966"/>
            <a:ext cx="1600930" cy="487053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  <p:cxnSp>
        <p:nvCxnSpPr>
          <p:cNvPr id="31746" name="직선 연결선 31745"/>
          <p:cNvCxnSpPr/>
          <p:nvPr/>
        </p:nvCxnSpPr>
        <p:spPr>
          <a:xfrm>
            <a:off x="0" y="533616"/>
            <a:ext cx="6861129" cy="0"/>
          </a:xfrm>
          <a:prstGeom prst="line">
            <a:avLst/>
          </a:prstGeom>
          <a:ln w="9491" cap="flat" cmpd="sng" algn="ctr">
            <a:solidFill>
              <a:schemeClr val="bg2"/>
            </a:solidFill>
            <a:prstDash val="sysDot"/>
            <a:round/>
          </a:ln>
        </p:spPr>
      </p:cxnSp>
      <p:cxnSp>
        <p:nvCxnSpPr>
          <p:cNvPr id="31747" name="직선 연결선 31746"/>
          <p:cNvCxnSpPr/>
          <p:nvPr/>
        </p:nvCxnSpPr>
        <p:spPr>
          <a:xfrm>
            <a:off x="0" y="1486553"/>
            <a:ext cx="6861129" cy="0"/>
          </a:xfrm>
          <a:prstGeom prst="line">
            <a:avLst/>
          </a:prstGeom>
          <a:ln w="9491" cap="flat" cmpd="sng" algn="ctr">
            <a:solidFill>
              <a:schemeClr val="bg2"/>
            </a:solidFill>
            <a:prstDash val="sysDot"/>
            <a:round/>
          </a:ln>
        </p:spPr>
      </p:cxnSp>
      <p:cxnSp>
        <p:nvCxnSpPr>
          <p:cNvPr id="31748" name="직선 연결선 31747"/>
          <p:cNvCxnSpPr/>
          <p:nvPr/>
        </p:nvCxnSpPr>
        <p:spPr>
          <a:xfrm>
            <a:off x="5145819" y="539981"/>
            <a:ext cx="0" cy="943389"/>
          </a:xfrm>
          <a:prstGeom prst="line">
            <a:avLst/>
          </a:prstGeom>
          <a:ln w="9491" cap="flat" cmpd="sng" algn="ctr">
            <a:solidFill>
              <a:schemeClr val="bg2"/>
            </a:solidFill>
            <a:prstDash val="sysDot"/>
            <a:round/>
          </a:ln>
        </p:spPr>
      </p:cxnSp>
      <p:sp>
        <p:nvSpPr>
          <p:cNvPr id="31749" name="직사각형 31748"/>
          <p:cNvSpPr/>
          <p:nvPr/>
        </p:nvSpPr>
        <p:spPr>
          <a:xfrm>
            <a:off x="0" y="1219773"/>
            <a:ext cx="6859510" cy="7532937"/>
          </a:xfrm>
          <a:prstGeom prst="rect">
            <a:avLst/>
          </a:prstGeom>
          <a:gradFill flip="xy" rotWithShape="1">
            <a:gsLst>
              <a:gs pos="0">
                <a:srgbClr val="DDDDDD">
                  <a:alpha val="100000"/>
                </a:srgbClr>
              </a:gs>
              <a:gs pos="100000">
                <a:schemeClr val="bg1">
                  <a:alpha val="10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ransition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제목 1"/>
          <p:cNvSpPr>
            <a:spLocks noGrp="1"/>
          </p:cNvSpPr>
          <p:nvPr>
            <p:ph type="title"/>
          </p:nvPr>
        </p:nvSpPr>
        <p:spPr>
          <a:xfrm>
            <a:off x="686101" y="1905875"/>
            <a:ext cx="5411976" cy="2462344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45720" rIns="0" bIns="45720" anchor="t">
            <a:noAutofit/>
          </a:bodyPr>
          <a:lstStyle/>
          <a:p>
            <a:pPr lvl="0" algn="l">
              <a:spcAft>
                <a:spcPct val="0"/>
              </a:spcAft>
              <a:defRPr lang="ko-KR" altLang="en-US"/>
            </a:pPr>
            <a:r>
              <a:rPr lang="ko-KR" altLang="en-US" sz="3200" b="1" dirty="0" err="1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3200" b="1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중급 </a:t>
            </a:r>
            <a:r>
              <a:rPr lang="ko-KR" altLang="en-US" sz="32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기술 교육</a:t>
            </a:r>
            <a:br>
              <a:rPr lang="en-US" altLang="ko-KR" sz="32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</a:br>
            <a:br>
              <a:rPr lang="en-US" altLang="ko-KR" sz="32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</a:br>
            <a:r>
              <a:rPr lang="ko-KR" altLang="en-US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일정 </a:t>
            </a:r>
            <a:r>
              <a:rPr lang="en-US" altLang="ko-KR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: 4</a:t>
            </a:r>
            <a:r>
              <a:rPr lang="ko-KR" altLang="en-US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월 </a:t>
            </a:r>
            <a:r>
              <a:rPr lang="en-US" altLang="ko-KR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21</a:t>
            </a:r>
            <a:r>
              <a:rPr lang="ko-KR" altLang="en-US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일</a:t>
            </a:r>
            <a:r>
              <a:rPr lang="en-US" altLang="ko-KR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화</a:t>
            </a:r>
            <a:r>
              <a:rPr lang="en-US" altLang="ko-KR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)</a:t>
            </a:r>
            <a:r>
              <a:rPr lang="ko-KR" altLang="en-US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lang="en-US" altLang="ko-KR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~ 4</a:t>
            </a:r>
            <a:r>
              <a:rPr lang="ko-KR" altLang="en-US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월 </a:t>
            </a:r>
            <a:r>
              <a:rPr lang="en-US" altLang="ko-KR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24</a:t>
            </a:r>
            <a:r>
              <a:rPr lang="ko-KR" altLang="en-US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일</a:t>
            </a:r>
            <a:r>
              <a:rPr lang="en-US" altLang="ko-KR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금</a:t>
            </a:r>
            <a:r>
              <a:rPr lang="en-US" altLang="ko-KR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)</a:t>
            </a:r>
            <a:r>
              <a:rPr lang="ko-KR" altLang="en-US" sz="20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</a:t>
            </a:r>
            <a:endParaRPr lang="ko-KR" altLang="en-US" sz="2000" b="1" i="0" dirty="0">
              <a:solidFill>
                <a:srgbClr val="0070C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5362" name="TextBox 15361"/>
          <p:cNvSpPr txBox="1"/>
          <p:nvPr/>
        </p:nvSpPr>
        <p:spPr>
          <a:xfrm>
            <a:off x="2657080" y="107983"/>
            <a:ext cx="4145254" cy="46220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0" rIns="0" bIns="0" anchor="t">
            <a:spAutoFit/>
          </a:bodyPr>
          <a:lstStyle/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전수 과정 분류(NCS 분류)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15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 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03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관리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.기계수동조립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en-US" sz="1000" b="0" i="0" dirty="0">
              <a:solidFill>
                <a:srgbClr val="CC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C16AF5-076C-494E-A178-459012B6A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08313"/>
            <a:ext cx="6861175" cy="31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385F68DB-D85A-4E0D-9F52-4AD308375D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95" y="3459235"/>
            <a:ext cx="2520000" cy="2520000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F5208096-8F0E-457F-9C73-21AC31641B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290" y="3459235"/>
            <a:ext cx="2520000" cy="2520000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621D38DD-145B-4C74-B0DD-2BDC5E92E9C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90" y="6251089"/>
            <a:ext cx="2520000" cy="2520000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95761C54-D05B-4BD3-ABF9-C15164BF013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290" y="6251089"/>
            <a:ext cx="2520000" cy="25200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46764FA0-7549-4267-A210-56B11FA8AFBA}"/>
              </a:ext>
            </a:extLst>
          </p:cNvPr>
          <p:cNvSpPr txBox="1"/>
          <p:nvPr/>
        </p:nvSpPr>
        <p:spPr>
          <a:xfrm>
            <a:off x="2657080" y="238788"/>
            <a:ext cx="4145254" cy="46220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0" rIns="0" bIns="0" anchor="t">
            <a:spAutoFit/>
          </a:bodyPr>
          <a:lstStyle/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전수 과정 분류(NCS 분류)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15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 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03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관리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.기계수동조립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en-US" sz="1000" b="0" i="0" dirty="0">
              <a:solidFill>
                <a:srgbClr val="CC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9457" name="제목 1"/>
          <p:cNvSpPr>
            <a:spLocks noGrp="1"/>
          </p:cNvSpPr>
          <p:nvPr>
            <p:ph type="title"/>
          </p:nvPr>
        </p:nvSpPr>
        <p:spPr>
          <a:xfrm>
            <a:off x="152485" y="0"/>
            <a:ext cx="5006064" cy="431996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45720" rIns="0" bIns="45720" anchor="t">
            <a:noAutofit/>
          </a:bodyPr>
          <a:lstStyle/>
          <a:p>
            <a:pPr lvl="0" algn="l">
              <a:spcAft>
                <a:spcPct val="0"/>
              </a:spcAft>
              <a:defRPr lang="ko-KR" altLang="en-US"/>
            </a:pPr>
            <a:r>
              <a:rPr lang="ko-KR" altLang="en-US" sz="1800" b="1" dirty="0" err="1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18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고급 기술 교육 </a:t>
            </a:r>
            <a:endParaRPr lang="ko-KR" altLang="en-US" sz="1800" b="1" i="0" dirty="0">
              <a:solidFill>
                <a:srgbClr val="0070C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9458" name="TextBox 19457"/>
          <p:cNvSpPr txBox="1"/>
          <p:nvPr/>
        </p:nvSpPr>
        <p:spPr>
          <a:xfrm>
            <a:off x="208041" y="584481"/>
            <a:ext cx="4899698" cy="4616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0" rIns="0" bIns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 lang="ko-KR" altLang="en-US"/>
            </a:pPr>
            <a:r>
              <a:rPr lang="ko-KR" altLang="en-US" sz="1000" b="0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[과정 개요]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본 교육과정에서는 예비 숙련 기술인을 대상으로 </a:t>
            </a:r>
            <a:r>
              <a:rPr lang="ko-KR" altLang="en-US" sz="1000" dirty="0" err="1"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직종에 대한 </a:t>
            </a:r>
            <a:r>
              <a:rPr lang="ko-KR" altLang="en-US" sz="1000" dirty="0" err="1">
                <a:latin typeface="맑은 고딕"/>
                <a:ea typeface="맑은 고딕"/>
                <a:sym typeface="Wingdings"/>
              </a:rPr>
              <a:t>정밀기계가공∙측정∙조립∙공압전기제어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지식과 실습을 익히고 이를 기반으로 하여 기계 및 자동화를 이해하고 제작할 수 있다.</a:t>
            </a:r>
          </a:p>
        </p:txBody>
      </p:sp>
      <p:graphicFrame>
        <p:nvGraphicFramePr>
          <p:cNvPr id="19459" name="표 19458"/>
          <p:cNvGraphicFramePr/>
          <p:nvPr>
            <p:extLst>
              <p:ext uri="{D42A27DB-BD31-4B8C-83A1-F6EECF244321}">
                <p14:modId xmlns:p14="http://schemas.microsoft.com/office/powerpoint/2010/main" val="2624400113"/>
              </p:ext>
            </p:extLst>
          </p:nvPr>
        </p:nvGraphicFramePr>
        <p:xfrm>
          <a:off x="142937" y="1597777"/>
          <a:ext cx="6565704" cy="1777231"/>
        </p:xfrm>
        <a:graphic>
          <a:graphicData uri="http://schemas.openxmlformats.org/drawingml/2006/table">
            <a:tbl>
              <a:tblPr firstRow="1" bandRow="1"/>
              <a:tblGrid>
                <a:gridCol w="2919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6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28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성명 : 이승준</a:t>
                      </a:r>
                      <a:endParaRPr lang="ko-KR" altLang="ko-KR" sz="1000" b="0" i="0" dirty="0">
                        <a:solidFill>
                          <a:schemeClr val="bg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196" marR="43196" marT="35994" marB="35994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경력</a:t>
                      </a:r>
                    </a:p>
                  </a:txBody>
                  <a:tcPr marL="43196" marR="43196" marT="35994" marB="35994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674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994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사진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196" marR="43196" marT="35994" marB="35994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105" lvl="0" indent="-92105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Char char="•"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현 소속(직책) : 삼성전자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주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)</a:t>
                      </a:r>
                      <a:r>
                        <a:rPr lang="en-US" altLang="ko-KR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/ Senior Professional</a:t>
                      </a:r>
                      <a:endParaRPr lang="ko-KR" altLang="en-US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92105" lvl="0" indent="-92105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Char char="•"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주요 경력</a:t>
                      </a:r>
                    </a:p>
                    <a:p>
                      <a:pPr marL="92105" lvl="0" indent="-92105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 - 제 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42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회 국제기능올림픽 </a:t>
                      </a:r>
                      <a:r>
                        <a:rPr lang="ko-KR" altLang="en-US" sz="10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폴리메카닉스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은메달 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(2013)</a:t>
                      </a:r>
                    </a:p>
                    <a:p>
                      <a:pPr marL="92105" lvl="0" indent="-92105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 -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삼성전자㈜ 금형 제작 및 설계 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(2014~2018)</a:t>
                      </a:r>
                    </a:p>
                    <a:p>
                      <a:pPr marL="92105" lvl="0" indent="-92105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 -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삼성전자㈜ </a:t>
                      </a:r>
                      <a:r>
                        <a:rPr lang="ko-KR" altLang="en-US" sz="10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폴리메카닉스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직종 코치 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(2019~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현재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)</a:t>
                      </a:r>
                    </a:p>
                    <a:p>
                      <a:pPr marL="92105" lvl="0" indent="-92105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 -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전국기능경기대회 심사위원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/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부심사장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/</a:t>
                      </a:r>
                      <a:r>
                        <a:rPr lang="ko-KR" altLang="en-US" sz="10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심사장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(2016~2025)</a:t>
                      </a:r>
                    </a:p>
                    <a:p>
                      <a:pPr marL="92105" lvl="0" indent="-92105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 -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국제기능올림픽 지도위원 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(2026)</a:t>
                      </a:r>
                    </a:p>
                  </a:txBody>
                  <a:tcPr marL="43196" marR="43196" marT="35994" marB="35994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674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470" name="TextBox 19469"/>
          <p:cNvSpPr txBox="1"/>
          <p:nvPr/>
        </p:nvSpPr>
        <p:spPr>
          <a:xfrm>
            <a:off x="142937" y="1346798"/>
            <a:ext cx="2121845" cy="17789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전수 위원 소개</a:t>
            </a:r>
            <a:endParaRPr lang="ko-KR" altLang="ko-KR" sz="1000" b="0" i="0" dirty="0">
              <a:solidFill>
                <a:srgbClr val="FFFFFF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9471" name="직사각형 19470"/>
          <p:cNvSpPr/>
          <p:nvPr/>
        </p:nvSpPr>
        <p:spPr>
          <a:xfrm>
            <a:off x="142937" y="1346798"/>
            <a:ext cx="73032" cy="17789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</a:ln>
        </p:spPr>
      </p:sp>
      <p:sp>
        <p:nvSpPr>
          <p:cNvPr id="19473" name="모서리가 둥근 직사각형 19472"/>
          <p:cNvSpPr/>
          <p:nvPr/>
        </p:nvSpPr>
        <p:spPr>
          <a:xfrm>
            <a:off x="5158549" y="622561"/>
            <a:ext cx="1702579" cy="825912"/>
          </a:xfrm>
          <a:prstGeom prst="roundRect">
            <a:avLst>
              <a:gd name="adj" fmla="val 7291"/>
            </a:avLst>
          </a:prstGeom>
          <a:noFill/>
          <a:ln w="9525" cap="flat" cmpd="sng" algn="ctr">
            <a:noFill/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43200" tIns="45720" rIns="4320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시 간: 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4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일, 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24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시간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개설 인원 : </a:t>
            </a:r>
            <a:r>
              <a:rPr lang="en-US" altLang="ko-KR" sz="100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3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0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명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합숙 여부 : 합숙 가능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기술 수준 : 중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en-US" sz="1000" b="0" i="0" dirty="0">
              <a:solidFill>
                <a:srgbClr val="333333">
                  <a:alpha val="100000"/>
                </a:srgbClr>
              </a:solidFill>
              <a:latin typeface="맑은 고딕"/>
              <a:ea typeface="맑은 고딕"/>
              <a:sym typeface="Webdings"/>
            </a:endParaRP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ko-KR" sz="1000" b="0" i="0" dirty="0">
              <a:solidFill>
                <a:srgbClr val="333333">
                  <a:alpha val="100000"/>
                </a:srgbClr>
              </a:solidFill>
              <a:latin typeface="맑은 고딕"/>
              <a:ea typeface="맑은 고딕"/>
              <a:sym typeface="Webdings"/>
            </a:endParaRPr>
          </a:p>
        </p:txBody>
      </p:sp>
      <p:sp>
        <p:nvSpPr>
          <p:cNvPr id="19474" name="TextBox 19473"/>
          <p:cNvSpPr txBox="1"/>
          <p:nvPr/>
        </p:nvSpPr>
        <p:spPr>
          <a:xfrm>
            <a:off x="138191" y="3506779"/>
            <a:ext cx="2121845" cy="17789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참고 교재</a:t>
            </a:r>
            <a:endParaRPr lang="ko-KR" altLang="ko-KR" sz="1000" b="0" i="0">
              <a:solidFill>
                <a:srgbClr val="FFFFFF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9475" name="직사각형 19474"/>
          <p:cNvSpPr/>
          <p:nvPr/>
        </p:nvSpPr>
        <p:spPr>
          <a:xfrm>
            <a:off x="138191" y="3506779"/>
            <a:ext cx="73032" cy="17789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</a:ln>
        </p:spPr>
      </p:sp>
      <p:graphicFrame>
        <p:nvGraphicFramePr>
          <p:cNvPr id="19476" name="표 19475"/>
          <p:cNvGraphicFramePr/>
          <p:nvPr>
            <p:extLst>
              <p:ext uri="{D42A27DB-BD31-4B8C-83A1-F6EECF244321}">
                <p14:modId xmlns:p14="http://schemas.microsoft.com/office/powerpoint/2010/main" val="3125217892"/>
              </p:ext>
            </p:extLst>
          </p:nvPr>
        </p:nvGraphicFramePr>
        <p:xfrm>
          <a:off x="142937" y="3776798"/>
          <a:ext cx="6537117" cy="645269"/>
        </p:xfrm>
        <a:graphic>
          <a:graphicData uri="http://schemas.openxmlformats.org/drawingml/2006/table">
            <a:tbl>
              <a:tblPr firstRow="1" bandRow="1"/>
              <a:tblGrid>
                <a:gridCol w="271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3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395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교재명</a:t>
                      </a:r>
                    </a:p>
                  </a:txBody>
                  <a:tcPr marL="43198" marR="43198" marT="35992" marB="35992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저자</a:t>
                      </a:r>
                    </a:p>
                  </a:txBody>
                  <a:tcPr marL="43198" marR="43198" marT="35992" marB="35992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674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비고</a:t>
                      </a:r>
                    </a:p>
                  </a:txBody>
                  <a:tcPr marL="43198" marR="43198" marT="35992" marB="35992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674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885">
                <a:tc>
                  <a:txBody>
                    <a:bodyPr/>
                    <a:lstStyle/>
                    <a:p>
                      <a:pPr marL="92105" lvl="0" indent="-92105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Char char="•"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자체 교재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198" marR="43198" marT="35992" marB="35992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-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198" marR="43198" marT="35992" marB="35992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674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자체제작 교재 사용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198" marR="43198" marT="35992" marB="35992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674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52485" y="4497852"/>
            <a:ext cx="2121845" cy="17789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dirty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과정 평가표</a:t>
            </a:r>
            <a:endParaRPr lang="ko-KR" altLang="ko-KR" sz="1000" b="0" i="0" dirty="0">
              <a:solidFill>
                <a:srgbClr val="FFFFFF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152485" y="4497852"/>
            <a:ext cx="73032" cy="17789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</a:ln>
        </p:spPr>
      </p:sp>
      <p:graphicFrame>
        <p:nvGraphicFramePr>
          <p:cNvPr id="28" name="표 27"/>
          <p:cNvGraphicFramePr/>
          <p:nvPr>
            <p:extLst>
              <p:ext uri="{D42A27DB-BD31-4B8C-83A1-F6EECF244321}">
                <p14:modId xmlns:p14="http://schemas.microsoft.com/office/powerpoint/2010/main" val="2366911484"/>
              </p:ext>
            </p:extLst>
          </p:nvPr>
        </p:nvGraphicFramePr>
        <p:xfrm>
          <a:off x="142937" y="4766251"/>
          <a:ext cx="6556157" cy="3671090"/>
        </p:xfrm>
        <a:graphic>
          <a:graphicData uri="http://schemas.openxmlformats.org/drawingml/2006/table">
            <a:tbl>
              <a:tblPr firstRow="1" bandRow="1"/>
              <a:tblGrid>
                <a:gridCol w="1001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8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19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778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모듈명</a:t>
                      </a: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세부 내용</a:t>
                      </a: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미흡</a:t>
                      </a: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보통</a:t>
                      </a: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우수</a:t>
                      </a: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928">
                <a:tc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작업계획수립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9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작업계획수립이란</a:t>
                      </a: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</a:t>
                      </a:r>
                      <a:r>
                        <a:rPr lang="ko-KR" altLang="en-US" sz="9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밀링</a:t>
                      </a:r>
                      <a:r>
                        <a:rPr lang="en-US" altLang="ko-KR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∙</a:t>
                      </a: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선반</a:t>
                      </a:r>
                      <a:r>
                        <a:rPr lang="en-US" altLang="ko-KR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∙</a:t>
                      </a: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조립작업의 전반적인 내용을 이해하고 작업을 최대한 효율적으로 수행하기 위해 작업을 계획</a:t>
                      </a:r>
                      <a:r>
                        <a:rPr lang="en-US" altLang="ko-KR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∙</a:t>
                      </a: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수립하는 능력이다</a:t>
                      </a:r>
                      <a:r>
                        <a:rPr lang="en-US" altLang="ko-KR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.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①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②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③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406">
                <a:tc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9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밀링</a:t>
                      </a: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가공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9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밀링가공에서</a:t>
                      </a: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도면을 파악하고 수행하는 전반적인 작업 수행 능력이다</a:t>
                      </a:r>
                      <a:r>
                        <a:rPr lang="en-US" altLang="ko-KR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.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①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②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③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262">
                <a:tc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선반 가공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</a:rPr>
                        <a:t>선반가공에서 </a:t>
                      </a: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도면을 파악하고 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</a:rPr>
                        <a:t>수행하는 전반적인 작업 수행 능력이다</a:t>
                      </a:r>
                      <a:r>
                        <a:rPr lang="en-US" altLang="ko-KR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</a:rPr>
                        <a:t>.</a:t>
                      </a:r>
                      <a:endParaRPr lang="ko-KR" altLang="en-US" sz="900" b="0" i="0" kern="120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cs typeface="+mn-c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①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②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③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928">
                <a:tc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 측정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정밀측정이란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 기계가공에서 대상물의 가공결과를 정밀측정기를 이용하여 </a:t>
                      </a:r>
                      <a:br>
                        <a:rPr lang="en-US" altLang="ko-KR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</a:b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정략적으로 나타내는 능력이다</a:t>
                      </a:r>
                      <a:r>
                        <a:rPr lang="en-US" altLang="ko-KR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.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①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②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③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tabLst/>
                        <a:defRPr lang="ko-KR" altLang="en-US"/>
                      </a:pP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 조립 및 설치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</a:rPr>
                        <a:t>정밀 조립 및 </a:t>
                      </a: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</a:rPr>
                        <a:t>설치란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</a:rPr>
                        <a:t> </a:t>
                      </a: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</a:rPr>
                        <a:t>부품간의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</a:rPr>
                        <a:t> </a:t>
                      </a: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</a:rPr>
                        <a:t>간섭</a:t>
                      </a: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∙누적공차를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 고려하여 구동장치가 원활히 작동하게 조립하는 능력이다</a:t>
                      </a:r>
                      <a:r>
                        <a:rPr lang="en-US" altLang="ko-KR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.</a:t>
                      </a:r>
                      <a:endParaRPr lang="ko-KR" altLang="ko-KR" sz="900" b="0" i="0" kern="120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cs typeface="+mn-cs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①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②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③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262">
                <a:tc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9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전기공압</a:t>
                      </a: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회로도 설계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전기공압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 회로도 </a:t>
                      </a: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설계란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 전기와 </a:t>
                      </a: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공압을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 활용하여 요구사항에 맞게 회로도를 설계하는 능력이다</a:t>
                      </a:r>
                      <a:endParaRPr lang="ko-KR" altLang="ko-KR" sz="900" b="0" i="0" kern="120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cs typeface="+mn-cs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①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②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③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262">
                <a:tc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9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전기공압장치</a:t>
                      </a:r>
                      <a:r>
                        <a:rPr lang="ko-KR" altLang="en-US" sz="9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조립</a:t>
                      </a:r>
                      <a:endParaRPr lang="ko-KR" altLang="ko-KR" sz="9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전기공압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 회로도 조립이란 전기와 </a:t>
                      </a:r>
                      <a:r>
                        <a:rPr lang="ko-KR" altLang="en-US" sz="900" b="0" i="0" kern="120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공압을</a:t>
                      </a:r>
                      <a:r>
                        <a:rPr lang="ko-KR" altLang="en-US" sz="900" b="0" i="0" kern="120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cs typeface="+mn-cs"/>
                          <a:sym typeface="Wingdings"/>
                        </a:rPr>
                        <a:t> 활용하여 요구사항에 맞게 회로도를 조립하는 능력이다</a:t>
                      </a:r>
                      <a:endParaRPr lang="ko-KR" altLang="ko-KR" sz="900" b="0" i="0" kern="120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cs typeface="+mn-cs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①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②</a:t>
                      </a:r>
                      <a:endParaRPr lang="ko-KR" altLang="ko-KR" sz="1000" b="0" i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③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6" marB="36006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88536" y="4474775"/>
            <a:ext cx="2020105" cy="246221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* </a:t>
            </a:r>
            <a:r>
              <a:rPr lang="ko-KR" altLang="en-US" sz="1000" dirty="0">
                <a:solidFill>
                  <a:srgbClr val="FF0000"/>
                </a:solidFill>
              </a:rPr>
              <a:t>미흡이 </a:t>
            </a:r>
            <a:r>
              <a:rPr lang="en-US" altLang="ko-KR" sz="1000" dirty="0">
                <a:solidFill>
                  <a:srgbClr val="FF0000"/>
                </a:solidFill>
              </a:rPr>
              <a:t>3</a:t>
            </a:r>
            <a:r>
              <a:rPr lang="ko-KR" altLang="en-US" sz="1000" dirty="0">
                <a:solidFill>
                  <a:srgbClr val="FF0000"/>
                </a:solidFill>
              </a:rPr>
              <a:t>개 이상인 경우 </a:t>
            </a:r>
            <a:r>
              <a:rPr lang="ko-KR" altLang="en-US" sz="1000" dirty="0" err="1">
                <a:solidFill>
                  <a:srgbClr val="FF0000"/>
                </a:solidFill>
              </a:rPr>
              <a:t>미수료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755459BE-173B-4DC6-B827-FED470864A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39" y="1899237"/>
            <a:ext cx="1098936" cy="138022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282692" y="3099238"/>
            <a:ext cx="6327458" cy="40011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Font typeface="Wingdings"/>
              <a:buChar char=""/>
              <a:defRPr lang="ko-KR" altLang="en-US"/>
            </a:pPr>
            <a:r>
              <a:rPr lang="ko-KR" altLang="en-US" sz="1000" b="0" i="0" dirty="0">
                <a:latin typeface="맑은 고딕"/>
                <a:ea typeface="맑은 고딕"/>
                <a:sym typeface="Wingdings"/>
              </a:rPr>
              <a:t> 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효율적인 작업계획 수립 및 이행을 위해 관련 기술 능력을 함양</a:t>
            </a:r>
            <a:r>
              <a:rPr lang="en-US" altLang="ko-KR" sz="1000" dirty="0">
                <a:latin typeface="맑은 고딕"/>
                <a:ea typeface="맑은 고딕"/>
                <a:sym typeface="Wingdings"/>
              </a:rPr>
              <a:t>.</a:t>
            </a:r>
          </a:p>
          <a:p>
            <a:pPr marL="0" lvl="0" indent="0" algn="l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Font typeface="Wingdings"/>
              <a:buChar char=""/>
              <a:defRPr lang="ko-KR" altLang="en-US"/>
            </a:pPr>
            <a:r>
              <a:rPr lang="en-US" altLang="ko-KR" sz="1000" b="0" i="0" dirty="0">
                <a:latin typeface="맑은 고딕"/>
                <a:ea typeface="맑은 고딕"/>
                <a:sym typeface="Wingdings"/>
              </a:rPr>
              <a:t> </a:t>
            </a:r>
            <a:r>
              <a:rPr lang="ko-KR" altLang="en-US" sz="1000" b="0" i="0" dirty="0">
                <a:latin typeface="맑은 고딕"/>
                <a:ea typeface="맑은 고딕"/>
                <a:sym typeface="Wingdings"/>
              </a:rPr>
              <a:t>훈련결과에 대해 자체적으로 진단 및 평가를 수행하여 자기 발전을 도모</a:t>
            </a:r>
          </a:p>
        </p:txBody>
      </p:sp>
      <p:grpSp>
        <p:nvGrpSpPr>
          <p:cNvPr id="48" name="그룹 47"/>
          <p:cNvGrpSpPr/>
          <p:nvPr/>
        </p:nvGrpSpPr>
        <p:grpSpPr>
          <a:xfrm>
            <a:off x="142937" y="2867055"/>
            <a:ext cx="2121845" cy="177890"/>
            <a:chOff x="142937" y="1810564"/>
            <a:chExt cx="2121845" cy="177890"/>
          </a:xfrm>
        </p:grpSpPr>
        <p:sp>
          <p:nvSpPr>
            <p:cNvPr id="49" name="TextBox 48"/>
            <p:cNvSpPr txBox="1"/>
            <p:nvPr/>
          </p:nvSpPr>
          <p:spPr>
            <a:xfrm>
              <a:off x="142937" y="1810564"/>
              <a:ext cx="2121845" cy="177890"/>
            </a:xfrm>
            <a:prstGeom prst="rect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</a:ln>
          </p:spPr>
          <p:txBody>
            <a:bodyPr vert="horz" wrap="none" lIns="91440" tIns="45720" rIns="91440" bIns="45720" anchor="ctr">
              <a:noAutofit/>
            </a:bodyPr>
            <a:lstStyle/>
            <a:p>
              <a:pPr marL="0" lvl="0" indent="0" algn="l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lang="ko-KR" altLang="en-US"/>
              </a:pPr>
              <a:r>
                <a:rPr lang="ko-KR" altLang="en-US" sz="1000" b="0" i="0">
                  <a:solidFill>
                    <a:srgbClr val="FFFFFF">
                      <a:alpha val="100000"/>
                    </a:srgbClr>
                  </a:solidFill>
                  <a:latin typeface="맑은 고딕"/>
                  <a:ea typeface="맑은 고딕"/>
                  <a:sym typeface="Webdings"/>
                </a:rPr>
                <a:t>교육목표(수행 준거)</a:t>
              </a:r>
              <a:endParaRPr lang="ko-KR" altLang="ko-KR" sz="1000" b="0" i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ingdings"/>
              </a:endParaRPr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142937" y="1810564"/>
              <a:ext cx="73032" cy="17789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noFill/>
              <a:prstDash val="solid"/>
              <a:round/>
            </a:ln>
          </p:spPr>
        </p:sp>
      </p:grpSp>
      <p:grpSp>
        <p:nvGrpSpPr>
          <p:cNvPr id="51" name="그룹 50"/>
          <p:cNvGrpSpPr/>
          <p:nvPr/>
        </p:nvGrpSpPr>
        <p:grpSpPr>
          <a:xfrm>
            <a:off x="142937" y="3861416"/>
            <a:ext cx="2121845" cy="177890"/>
            <a:chOff x="142937" y="2745245"/>
            <a:chExt cx="2121845" cy="177890"/>
          </a:xfrm>
        </p:grpSpPr>
        <p:sp>
          <p:nvSpPr>
            <p:cNvPr id="52" name="TextBox 51"/>
            <p:cNvSpPr txBox="1"/>
            <p:nvPr/>
          </p:nvSpPr>
          <p:spPr>
            <a:xfrm>
              <a:off x="142937" y="2745245"/>
              <a:ext cx="2121845" cy="177890"/>
            </a:xfrm>
            <a:prstGeom prst="rect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</a:ln>
          </p:spPr>
          <p:txBody>
            <a:bodyPr vert="horz" wrap="none" lIns="91440" tIns="45720" rIns="91440" bIns="45720" anchor="ctr">
              <a:noAutofit/>
            </a:bodyPr>
            <a:lstStyle/>
            <a:p>
              <a:pPr marL="0" lvl="0" indent="0" algn="l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lang="ko-KR" altLang="en-US"/>
              </a:pPr>
              <a:r>
                <a:rPr lang="ko-KR" altLang="en-US" sz="1000" b="0" i="0">
                  <a:solidFill>
                    <a:srgbClr val="FFFFFF">
                      <a:alpha val="100000"/>
                    </a:srgbClr>
                  </a:solidFill>
                  <a:latin typeface="맑은 고딕"/>
                  <a:ea typeface="맑은 고딕"/>
                  <a:sym typeface="Webdings"/>
                </a:rPr>
                <a:t>교육 시간표</a:t>
              </a:r>
              <a:endParaRPr lang="ko-KR" altLang="ko-KR" sz="1000" b="0" i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ingdings"/>
              </a:endParaRPr>
            </a:p>
          </p:txBody>
        </p:sp>
        <p:sp>
          <p:nvSpPr>
            <p:cNvPr id="53" name="직사각형 52"/>
            <p:cNvSpPr/>
            <p:nvPr/>
          </p:nvSpPr>
          <p:spPr>
            <a:xfrm>
              <a:off x="142937" y="2745245"/>
              <a:ext cx="73032" cy="17789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noFill/>
              <a:prstDash val="solid"/>
              <a:round/>
            </a:ln>
          </p:spPr>
        </p:sp>
      </p:grpSp>
      <p:sp>
        <p:nvSpPr>
          <p:cNvPr id="54" name="TextBox 53"/>
          <p:cNvSpPr txBox="1"/>
          <p:nvPr/>
        </p:nvSpPr>
        <p:spPr>
          <a:xfrm>
            <a:off x="282692" y="1501147"/>
            <a:ext cx="5892335" cy="24622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/>
              <a:buChar char=""/>
              <a:defRPr lang="ko-KR" altLang="en-US"/>
            </a:pPr>
            <a:r>
              <a:rPr lang="ko-KR" altLang="en-US" sz="1000" b="0" i="0" dirty="0">
                <a:latin typeface="맑은 고딕"/>
                <a:ea typeface="맑은 고딕"/>
                <a:sym typeface="Wingdings"/>
              </a:rPr>
              <a:t> </a:t>
            </a:r>
            <a:r>
              <a:rPr lang="ko-KR" altLang="en-US" sz="1000" b="0" i="0" dirty="0" err="1"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1000" b="0" i="0" dirty="0">
                <a:latin typeface="맑은 고딕"/>
                <a:ea typeface="맑은 고딕"/>
                <a:sym typeface="Wingdings"/>
              </a:rPr>
              <a:t> 직종 관련 기술 습득이 필요하고</a:t>
            </a:r>
            <a:r>
              <a:rPr lang="en-US" altLang="ko-KR" sz="1000" b="0" i="0" dirty="0">
                <a:latin typeface="맑은 고딕"/>
                <a:ea typeface="맑은 고딕"/>
                <a:sym typeface="Wingdings"/>
              </a:rPr>
              <a:t>,</a:t>
            </a:r>
            <a:r>
              <a:rPr lang="ko-KR" altLang="en-US" sz="1000" b="0" i="0" dirty="0">
                <a:latin typeface="맑은 고딕"/>
                <a:ea typeface="맑은 고딕"/>
                <a:sym typeface="Wingdings"/>
              </a:rPr>
              <a:t>해당 직종 지방기능경기대회 참가 이력이 있는 자</a:t>
            </a:r>
          </a:p>
        </p:txBody>
      </p:sp>
      <p:grpSp>
        <p:nvGrpSpPr>
          <p:cNvPr id="55" name="그룹 54"/>
          <p:cNvGrpSpPr/>
          <p:nvPr/>
        </p:nvGrpSpPr>
        <p:grpSpPr>
          <a:xfrm>
            <a:off x="142937" y="1268964"/>
            <a:ext cx="2121845" cy="177890"/>
            <a:chOff x="142937" y="1268964"/>
            <a:chExt cx="2121845" cy="177890"/>
          </a:xfrm>
        </p:grpSpPr>
        <p:sp>
          <p:nvSpPr>
            <p:cNvPr id="56" name="TextBox 55"/>
            <p:cNvSpPr txBox="1"/>
            <p:nvPr/>
          </p:nvSpPr>
          <p:spPr>
            <a:xfrm>
              <a:off x="142937" y="1268964"/>
              <a:ext cx="2121845" cy="177890"/>
            </a:xfrm>
            <a:prstGeom prst="rect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</a:ln>
          </p:spPr>
          <p:txBody>
            <a:bodyPr vert="horz" wrap="none" lIns="91440" tIns="45720" rIns="91440" bIns="45720" anchor="ctr">
              <a:noAutofit/>
            </a:bodyPr>
            <a:lstStyle/>
            <a:p>
              <a:pPr marL="0" lvl="0" indent="0" algn="l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lang="ko-KR" altLang="en-US"/>
              </a:pPr>
              <a:r>
                <a:rPr lang="ko-KR" altLang="en-US" sz="1000" b="0" i="0" dirty="0">
                  <a:solidFill>
                    <a:srgbClr val="FFFFFF">
                      <a:alpha val="100000"/>
                    </a:srgbClr>
                  </a:solidFill>
                  <a:latin typeface="맑은 고딕"/>
                  <a:ea typeface="맑은 고딕"/>
                  <a:sym typeface="Webdings"/>
                </a:rPr>
                <a:t>대  상</a:t>
              </a:r>
              <a:endParaRPr lang="ko-KR" altLang="ko-KR" sz="1000" b="0" i="0" dirty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ingdings"/>
              </a:endParaRPr>
            </a:p>
          </p:txBody>
        </p:sp>
        <p:sp>
          <p:nvSpPr>
            <p:cNvPr id="57" name="직사각형 56"/>
            <p:cNvSpPr/>
            <p:nvPr/>
          </p:nvSpPr>
          <p:spPr>
            <a:xfrm>
              <a:off x="142937" y="1268964"/>
              <a:ext cx="73032" cy="17789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noFill/>
              <a:prstDash val="solid"/>
              <a:round/>
            </a:ln>
          </p:spPr>
        </p:sp>
      </p:grpSp>
      <p:sp>
        <p:nvSpPr>
          <p:cNvPr id="58" name="TextBox 57"/>
          <p:cNvSpPr txBox="1"/>
          <p:nvPr/>
        </p:nvSpPr>
        <p:spPr>
          <a:xfrm>
            <a:off x="282692" y="2033844"/>
            <a:ext cx="5892335" cy="24622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/>
              <a:buChar char=""/>
              <a:defRPr lang="ko-KR" altLang="en-US"/>
            </a:pP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학교 당 최대 </a:t>
            </a:r>
            <a:r>
              <a:rPr lang="en-US" altLang="ko-KR" sz="1000" dirty="0">
                <a:latin typeface="맑은 고딕"/>
                <a:ea typeface="맑은 고딕"/>
                <a:sym typeface="Wingdings"/>
              </a:rPr>
              <a:t>3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명</a:t>
            </a:r>
            <a:r>
              <a:rPr lang="en-US" altLang="ko-KR" sz="1000" dirty="0">
                <a:latin typeface="맑은 고딕"/>
                <a:ea typeface="맑은 고딕"/>
                <a:sym typeface="Wingdings"/>
              </a:rPr>
              <a:t>, 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최대 </a:t>
            </a:r>
            <a:r>
              <a:rPr lang="en-US" altLang="ko-KR" sz="1000" dirty="0">
                <a:latin typeface="맑은 고딕"/>
                <a:ea typeface="맑은 고딕"/>
                <a:sym typeface="Wingdings"/>
              </a:rPr>
              <a:t>40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명</a:t>
            </a:r>
            <a:endParaRPr lang="ko-KR" altLang="en-US" sz="1000" b="0" i="0" dirty="0">
              <a:latin typeface="맑은 고딕"/>
              <a:ea typeface="맑은 고딕"/>
              <a:sym typeface="Wingdings"/>
            </a:endParaRPr>
          </a:p>
        </p:txBody>
      </p:sp>
      <p:grpSp>
        <p:nvGrpSpPr>
          <p:cNvPr id="59" name="그룹 58"/>
          <p:cNvGrpSpPr/>
          <p:nvPr/>
        </p:nvGrpSpPr>
        <p:grpSpPr>
          <a:xfrm>
            <a:off x="142937" y="1801661"/>
            <a:ext cx="2121845" cy="177890"/>
            <a:chOff x="142937" y="1268964"/>
            <a:chExt cx="2121845" cy="177890"/>
          </a:xfrm>
        </p:grpSpPr>
        <p:sp>
          <p:nvSpPr>
            <p:cNvPr id="60" name="TextBox 59"/>
            <p:cNvSpPr txBox="1"/>
            <p:nvPr/>
          </p:nvSpPr>
          <p:spPr>
            <a:xfrm>
              <a:off x="142937" y="1268964"/>
              <a:ext cx="2121845" cy="177890"/>
            </a:xfrm>
            <a:prstGeom prst="rect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</a:ln>
          </p:spPr>
          <p:txBody>
            <a:bodyPr vert="horz" wrap="none" lIns="91440" tIns="45720" rIns="91440" bIns="45720" anchor="ctr">
              <a:noAutofit/>
            </a:bodyPr>
            <a:lstStyle/>
            <a:p>
              <a:pPr marL="0" lvl="0" indent="0" algn="l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lang="ko-KR" altLang="en-US"/>
              </a:pPr>
              <a:r>
                <a:rPr lang="ko-KR" altLang="en-US" sz="1000" b="0" i="0" dirty="0">
                  <a:solidFill>
                    <a:srgbClr val="FFFFFF">
                      <a:alpha val="100000"/>
                    </a:srgbClr>
                  </a:solidFill>
                  <a:latin typeface="맑은 고딕"/>
                  <a:ea typeface="맑은 고딕"/>
                  <a:sym typeface="Webdings"/>
                </a:rPr>
                <a:t>모 집 인 원</a:t>
              </a:r>
              <a:endParaRPr lang="ko-KR" altLang="ko-KR" sz="1000" b="0" i="0" dirty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ingdings"/>
              </a:endParaRPr>
            </a:p>
          </p:txBody>
        </p:sp>
        <p:sp>
          <p:nvSpPr>
            <p:cNvPr id="61" name="직사각형 60"/>
            <p:cNvSpPr/>
            <p:nvPr/>
          </p:nvSpPr>
          <p:spPr>
            <a:xfrm>
              <a:off x="142937" y="1268964"/>
              <a:ext cx="73032" cy="17789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noFill/>
              <a:prstDash val="solid"/>
              <a:round/>
            </a:ln>
          </p:spPr>
        </p:sp>
      </p:grpSp>
      <p:sp>
        <p:nvSpPr>
          <p:cNvPr id="62" name="TextBox 61"/>
          <p:cNvSpPr txBox="1"/>
          <p:nvPr/>
        </p:nvSpPr>
        <p:spPr>
          <a:xfrm>
            <a:off x="282692" y="2566541"/>
            <a:ext cx="5892335" cy="24622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/>
              <a:buChar char=""/>
              <a:defRPr lang="ko-KR" altLang="en-US"/>
            </a:pPr>
            <a:r>
              <a:rPr lang="en-US" altLang="ko-KR" sz="1000" b="0" i="0" dirty="0">
                <a:latin typeface="맑은 고딕"/>
                <a:ea typeface="맑은 고딕"/>
                <a:sym typeface="Wingdings"/>
              </a:rPr>
              <a:t> </a:t>
            </a:r>
            <a:r>
              <a:rPr lang="ko-KR" altLang="en-US" sz="1000" b="0" i="0" dirty="0" err="1">
                <a:latin typeface="맑은 고딕"/>
                <a:ea typeface="맑은 고딕"/>
                <a:sym typeface="Wingdings"/>
              </a:rPr>
              <a:t>글로벌숙련기술진흥원</a:t>
            </a:r>
            <a:r>
              <a:rPr lang="ko-KR" altLang="en-US" sz="1000" b="0" i="0" dirty="0">
                <a:latin typeface="맑은 고딕"/>
                <a:ea typeface="맑은 고딕"/>
                <a:sym typeface="Wingdings"/>
              </a:rPr>
              <a:t> </a:t>
            </a:r>
            <a:r>
              <a:rPr lang="en-US" altLang="ko-KR" sz="1000" b="0" i="0" dirty="0"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latin typeface="맑은 고딕"/>
                <a:ea typeface="맑은 고딕"/>
                <a:sym typeface="Wingdings"/>
              </a:rPr>
              <a:t>층 기계실</a:t>
            </a:r>
          </a:p>
        </p:txBody>
      </p:sp>
      <p:grpSp>
        <p:nvGrpSpPr>
          <p:cNvPr id="63" name="그룹 62"/>
          <p:cNvGrpSpPr/>
          <p:nvPr/>
        </p:nvGrpSpPr>
        <p:grpSpPr>
          <a:xfrm>
            <a:off x="142937" y="2334358"/>
            <a:ext cx="2121845" cy="177890"/>
            <a:chOff x="142937" y="1268964"/>
            <a:chExt cx="2121845" cy="177890"/>
          </a:xfrm>
        </p:grpSpPr>
        <p:sp>
          <p:nvSpPr>
            <p:cNvPr id="64" name="TextBox 63"/>
            <p:cNvSpPr txBox="1"/>
            <p:nvPr/>
          </p:nvSpPr>
          <p:spPr>
            <a:xfrm>
              <a:off x="142937" y="1268964"/>
              <a:ext cx="2121845" cy="177890"/>
            </a:xfrm>
            <a:prstGeom prst="rect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</a:ln>
          </p:spPr>
          <p:txBody>
            <a:bodyPr vert="horz" wrap="none" lIns="91440" tIns="45720" rIns="91440" bIns="45720" anchor="ctr">
              <a:noAutofit/>
            </a:bodyPr>
            <a:lstStyle/>
            <a:p>
              <a:pPr marL="0" lvl="0" indent="0" algn="l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lang="ko-KR" altLang="en-US"/>
              </a:pPr>
              <a:r>
                <a:rPr lang="ko-KR" altLang="en-US" sz="1000" b="0" i="0" dirty="0">
                  <a:solidFill>
                    <a:srgbClr val="FFFFFF">
                      <a:alpha val="100000"/>
                    </a:srgbClr>
                  </a:solidFill>
                  <a:latin typeface="맑은 고딕"/>
                  <a:ea typeface="맑은 고딕"/>
                  <a:sym typeface="Webdings"/>
                </a:rPr>
                <a:t>교 육 장 소</a:t>
              </a:r>
              <a:endParaRPr lang="ko-KR" altLang="ko-KR" sz="1000" b="0" i="0" dirty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ingdings"/>
              </a:endParaRPr>
            </a:p>
          </p:txBody>
        </p:sp>
        <p:sp>
          <p:nvSpPr>
            <p:cNvPr id="65" name="직사각형 64"/>
            <p:cNvSpPr/>
            <p:nvPr/>
          </p:nvSpPr>
          <p:spPr>
            <a:xfrm>
              <a:off x="142937" y="1268964"/>
              <a:ext cx="73032" cy="177890"/>
            </a:xfrm>
            <a:prstGeom prst="rect">
              <a:avLst/>
            </a:prstGeom>
            <a:solidFill>
              <a:srgbClr val="002060"/>
            </a:solidFill>
            <a:ln w="9525" cap="flat" cmpd="sng" algn="ctr">
              <a:noFill/>
              <a:prstDash val="solid"/>
              <a:round/>
            </a:ln>
          </p:spPr>
        </p:sp>
      </p:grpSp>
      <p:graphicFrame>
        <p:nvGraphicFramePr>
          <p:cNvPr id="66" name="표 65"/>
          <p:cNvGraphicFramePr/>
          <p:nvPr>
            <p:extLst>
              <p:ext uri="{D42A27DB-BD31-4B8C-83A1-F6EECF244321}">
                <p14:modId xmlns:p14="http://schemas.microsoft.com/office/powerpoint/2010/main" val="447120266"/>
              </p:ext>
            </p:extLst>
          </p:nvPr>
        </p:nvGraphicFramePr>
        <p:xfrm>
          <a:off x="206478" y="4103647"/>
          <a:ext cx="6501312" cy="4738717"/>
        </p:xfrm>
        <a:graphic>
          <a:graphicData uri="http://schemas.openxmlformats.org/drawingml/2006/table">
            <a:tbl>
              <a:tblPr firstRow="1" bandRow="1"/>
              <a:tblGrid>
                <a:gridCol w="480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8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7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50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64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일차</a:t>
                      </a:r>
                      <a:endParaRPr lang="en-US" altLang="ko-KR" sz="1000" b="0" i="0" dirty="0">
                        <a:solidFill>
                          <a:schemeClr val="bg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(시간)</a:t>
                      </a:r>
                      <a:endParaRPr lang="ko-KR" altLang="ko-KR" sz="1000" b="0" i="0" dirty="0">
                        <a:solidFill>
                          <a:schemeClr val="bg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과목명</a:t>
                      </a:r>
                      <a:endParaRPr lang="ko-KR" altLang="ko-KR" sz="1000" b="0" i="0" dirty="0">
                        <a:solidFill>
                          <a:schemeClr val="bg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세부 내용</a:t>
                      </a: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NCS 능력단위</a:t>
                      </a: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27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1일차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(4H)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작업계획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,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문제점 및 해결방안 관리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수강생들 본인이 작업했던 결과물에 대해 정확히 진단이 되어 있는지 확인을 받고 미흡한 부분을 보완하여 향후 진단 및 평가의 능력을 향상한다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.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작업계획수립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6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2일차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8</a:t>
                      </a:r>
                      <a:r>
                        <a:rPr lang="ko-KR" altLang="en-US" sz="10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H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)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 조립 및 설치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강사는 직접 출제한 과제를 배부 및 설명하고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,</a:t>
                      </a:r>
                      <a:r>
                        <a:rPr lang="en-US" altLang="ko-KR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</a:t>
                      </a:r>
                      <a:r>
                        <a:rPr lang="ko-KR" altLang="en-US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수강생들은 이를 분석하여 본인 작업에 적용하기 위한 공정계획을 수립한다</a:t>
                      </a:r>
                      <a:r>
                        <a:rPr lang="en-US" altLang="ko-KR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.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기계부품조립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조립도면해독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육안검사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정밀측정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6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3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일차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8</a:t>
                      </a:r>
                      <a:r>
                        <a:rPr lang="ko-KR" altLang="en-US" sz="1000" b="0" i="0" dirty="0" err="1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H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)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 조립 및 설치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강사는 직접 출제한 과제를 배부 및 설명하고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,</a:t>
                      </a:r>
                      <a:r>
                        <a:rPr lang="en-US" altLang="ko-KR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</a:t>
                      </a:r>
                      <a:r>
                        <a:rPr lang="ko-KR" altLang="en-US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수강생들은 이를 분석하여 본인 작업에 적용하기 위한 공정계획을 수립한다</a:t>
                      </a:r>
                      <a:r>
                        <a:rPr lang="en-US" altLang="ko-KR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.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기계부품조립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조립도면해독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육안검사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정밀측정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endParaRPr lang="ko-KR" altLang="en-US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6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4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일차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(4H)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 조립 및 설치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채점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 panose="020B0604020202020204" pitchFamily="34" charset="0"/>
                        <a:buChar char="•"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강사는 직접 출제한 과제를 배부 및 설명하고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,</a:t>
                      </a:r>
                      <a:r>
                        <a:rPr lang="en-US" altLang="ko-KR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 </a:t>
                      </a:r>
                      <a:r>
                        <a:rPr lang="ko-KR" altLang="en-US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수강생들은 이를 분석하여 본인 작업에 적용하기 위한 공정계획을 수립한다</a:t>
                      </a:r>
                      <a:r>
                        <a:rPr lang="en-US" altLang="ko-KR" sz="1000" b="0" i="0" baseline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.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기계부품조립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조립도면해독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육안검사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정밀측정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1DEF308A-8896-4EBC-97DB-A3C1C4E84D97}"/>
              </a:ext>
            </a:extLst>
          </p:cNvPr>
          <p:cNvSpPr txBox="1"/>
          <p:nvPr/>
        </p:nvSpPr>
        <p:spPr>
          <a:xfrm>
            <a:off x="2657080" y="238788"/>
            <a:ext cx="4145254" cy="46220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0" rIns="0" bIns="0" anchor="t">
            <a:spAutoFit/>
          </a:bodyPr>
          <a:lstStyle/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전수 과정 분류(NCS 분류)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15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 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03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관리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.기계수동조립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en-US" sz="1000" b="0" i="0" dirty="0">
              <a:solidFill>
                <a:srgbClr val="CC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9" name="제목 1">
            <a:extLst>
              <a:ext uri="{FF2B5EF4-FFF2-40B4-BE49-F238E27FC236}">
                <a16:creationId xmlns:a16="http://schemas.microsoft.com/office/drawing/2014/main" id="{22C8156A-4A43-4756-9983-2320E2AA6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85" y="0"/>
            <a:ext cx="5006064" cy="431996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45720" rIns="0" bIns="45720" anchor="t">
            <a:noAutofit/>
          </a:bodyPr>
          <a:lstStyle/>
          <a:p>
            <a:pPr lvl="0" algn="l">
              <a:spcAft>
                <a:spcPct val="0"/>
              </a:spcAft>
              <a:defRPr lang="ko-KR" altLang="en-US"/>
            </a:pPr>
            <a:r>
              <a:rPr lang="ko-KR" altLang="en-US" sz="1800" b="1" dirty="0" err="1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18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고급 기술 교육 </a:t>
            </a:r>
            <a:endParaRPr lang="ko-KR" altLang="en-US" sz="1800" b="1" i="0" dirty="0">
              <a:solidFill>
                <a:srgbClr val="0070C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E12722-BDFB-4843-90CE-0520A36F58B3}"/>
              </a:ext>
            </a:extLst>
          </p:cNvPr>
          <p:cNvSpPr txBox="1"/>
          <p:nvPr/>
        </p:nvSpPr>
        <p:spPr>
          <a:xfrm>
            <a:off x="208041" y="584481"/>
            <a:ext cx="4899698" cy="4616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0" rIns="0" bIns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 lang="ko-KR" altLang="en-US"/>
            </a:pPr>
            <a:r>
              <a:rPr lang="ko-KR" altLang="en-US" sz="1000" b="0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[과정 개요]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본 교육과정에서는 예비 숙련 기술인을 대상으로 </a:t>
            </a:r>
            <a:r>
              <a:rPr lang="ko-KR" altLang="en-US" sz="1000" dirty="0" err="1"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직종에 대한 </a:t>
            </a:r>
            <a:r>
              <a:rPr lang="ko-KR" altLang="en-US" sz="1000" dirty="0" err="1">
                <a:latin typeface="맑은 고딕"/>
                <a:ea typeface="맑은 고딕"/>
                <a:sym typeface="Wingdings"/>
              </a:rPr>
              <a:t>정밀기계가공∙측정∙조립∙공압전기제어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지식과 실습을 익히고 이를 기반으로 하여 기계 및 자동화를 이해하고 제작할 수 있다.</a:t>
            </a:r>
          </a:p>
        </p:txBody>
      </p:sp>
      <p:sp>
        <p:nvSpPr>
          <p:cNvPr id="27" name="모서리가 둥근 직사각형 19472">
            <a:extLst>
              <a:ext uri="{FF2B5EF4-FFF2-40B4-BE49-F238E27FC236}">
                <a16:creationId xmlns:a16="http://schemas.microsoft.com/office/drawing/2014/main" id="{09AEAD37-3912-496F-9B44-95975639C4E0}"/>
              </a:ext>
            </a:extLst>
          </p:cNvPr>
          <p:cNvSpPr/>
          <p:nvPr/>
        </p:nvSpPr>
        <p:spPr>
          <a:xfrm>
            <a:off x="5158549" y="622561"/>
            <a:ext cx="1702579" cy="825912"/>
          </a:xfrm>
          <a:prstGeom prst="roundRect">
            <a:avLst>
              <a:gd name="adj" fmla="val 7291"/>
            </a:avLst>
          </a:prstGeom>
          <a:noFill/>
          <a:ln w="9525" cap="flat" cmpd="sng" algn="ctr">
            <a:noFill/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43200" tIns="45720" rIns="4320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시 간: 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4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일, 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24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시간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개설 인원 : </a:t>
            </a:r>
            <a:r>
              <a:rPr lang="en-US" altLang="ko-KR" sz="100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3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0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명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합숙 여부 : 합숙 가능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기술 수준 : 중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en-US" sz="1000" b="0" i="0" dirty="0">
              <a:solidFill>
                <a:srgbClr val="333333">
                  <a:alpha val="100000"/>
                </a:srgbClr>
              </a:solidFill>
              <a:latin typeface="맑은 고딕"/>
              <a:ea typeface="맑은 고딕"/>
              <a:sym typeface="Webdings"/>
            </a:endParaRP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ko-KR" sz="1000" b="0" i="0" dirty="0">
              <a:solidFill>
                <a:srgbClr val="333333">
                  <a:alpha val="100000"/>
                </a:srgbClr>
              </a:solidFill>
              <a:latin typeface="맑은 고딕"/>
              <a:ea typeface="맑은 고딕"/>
              <a:sym typeface="Webdings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Box 21506"/>
          <p:cNvSpPr txBox="1"/>
          <p:nvPr/>
        </p:nvSpPr>
        <p:spPr>
          <a:xfrm>
            <a:off x="142937" y="1346798"/>
            <a:ext cx="2121845" cy="17789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교과 훈련 시간</a:t>
            </a:r>
            <a:endParaRPr lang="ko-KR" altLang="ko-KR" sz="1000" b="0" i="0">
              <a:solidFill>
                <a:srgbClr val="FFFFFF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1508" name="직사각형 21507"/>
          <p:cNvSpPr/>
          <p:nvPr/>
        </p:nvSpPr>
        <p:spPr>
          <a:xfrm>
            <a:off x="142937" y="1346798"/>
            <a:ext cx="73032" cy="17789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</a:ln>
        </p:spPr>
      </p:sp>
      <p:sp>
        <p:nvSpPr>
          <p:cNvPr id="21511" name="TextBox 21510"/>
          <p:cNvSpPr txBox="1"/>
          <p:nvPr/>
        </p:nvSpPr>
        <p:spPr>
          <a:xfrm>
            <a:off x="142937" y="2261601"/>
            <a:ext cx="2121845" cy="17789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교과목 구성</a:t>
            </a:r>
            <a:endParaRPr lang="ko-KR" altLang="ko-KR" sz="1000" b="0" i="0">
              <a:solidFill>
                <a:srgbClr val="FFFFFF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1512" name="직사각형 21511"/>
          <p:cNvSpPr/>
          <p:nvPr/>
        </p:nvSpPr>
        <p:spPr>
          <a:xfrm>
            <a:off x="142937" y="2261601"/>
            <a:ext cx="73032" cy="17789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</a:ln>
        </p:spPr>
      </p:sp>
      <p:graphicFrame>
        <p:nvGraphicFramePr>
          <p:cNvPr id="21513" name="표 21512"/>
          <p:cNvGraphicFramePr/>
          <p:nvPr>
            <p:extLst>
              <p:ext uri="{D42A27DB-BD31-4B8C-83A1-F6EECF244321}">
                <p14:modId xmlns:p14="http://schemas.microsoft.com/office/powerpoint/2010/main" val="753899998"/>
              </p:ext>
            </p:extLst>
          </p:nvPr>
        </p:nvGraphicFramePr>
        <p:xfrm>
          <a:off x="146120" y="1637476"/>
          <a:ext cx="6537060" cy="449991"/>
        </p:xfrm>
        <a:graphic>
          <a:graphicData uri="http://schemas.openxmlformats.org/drawingml/2006/table">
            <a:tbl>
              <a:tblPr firstRow="1" bandRow="1"/>
              <a:tblGrid>
                <a:gridCol w="2179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9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9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551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총 시간(%)</a:t>
                      </a:r>
                      <a:endParaRPr lang="ko-KR" altLang="ko-KR" sz="1000" b="0" i="0">
                        <a:solidFill>
                          <a:schemeClr val="bg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198" marR="43198" marT="36037" marB="36037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NCS 전공 교과(%)</a:t>
                      </a:r>
                      <a:endParaRPr lang="ko-KR" altLang="ko-KR" sz="1000" b="0" i="0" dirty="0">
                        <a:solidFill>
                          <a:schemeClr val="bg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198" marR="43198" marT="36037" marB="360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>
                          <a:solidFill>
                            <a:schemeClr val="bg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비 NCS 교과(%)</a:t>
                      </a:r>
                      <a:endParaRPr lang="ko-KR" altLang="ko-KR" sz="1000" b="0" i="0">
                        <a:solidFill>
                          <a:schemeClr val="bg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198" marR="43198" marT="36037" marB="360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674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95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24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시간(100%)</a:t>
                      </a:r>
                    </a:p>
                  </a:txBody>
                  <a:tcPr marL="43198" marR="43198" marT="36037" marB="36037" anchor="ctr">
                    <a:lnL w="12674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24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시간(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100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%)</a:t>
                      </a:r>
                    </a:p>
                  </a:txBody>
                  <a:tcPr marL="43198" marR="43198" marT="36037" marB="360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시간(        %)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43198" marR="43198" marT="36037" marB="360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674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527" name="표 21526"/>
          <p:cNvGraphicFramePr/>
          <p:nvPr>
            <p:extLst>
              <p:ext uri="{D42A27DB-BD31-4B8C-83A1-F6EECF244321}">
                <p14:modId xmlns:p14="http://schemas.microsoft.com/office/powerpoint/2010/main" val="3090999494"/>
              </p:ext>
            </p:extLst>
          </p:nvPr>
        </p:nvGraphicFramePr>
        <p:xfrm>
          <a:off x="152485" y="2514666"/>
          <a:ext cx="6521258" cy="4018339"/>
        </p:xfrm>
        <a:graphic>
          <a:graphicData uri="http://schemas.openxmlformats.org/drawingml/2006/table">
            <a:tbl>
              <a:tblPr firstRow="1" bandRow="1"/>
              <a:tblGrid>
                <a:gridCol w="538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774">
                  <a:extLst>
                    <a:ext uri="{9D8B030D-6E8A-4147-A177-3AD203B41FA5}">
                      <a16:colId xmlns:a16="http://schemas.microsoft.com/office/drawing/2014/main" val="3635047992"/>
                    </a:ext>
                  </a:extLst>
                </a:gridCol>
                <a:gridCol w="1324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96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67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3299">
                <a:tc gridSpan="3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구분</a:t>
                      </a: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>
                      <a:noFill/>
                    </a:lnL>
                    <a:lnR>
                      <a:noFill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교과목명(모듈명)</a:t>
                      </a:r>
                      <a:endParaRPr lang="ko-KR" altLang="ko-KR" sz="1000" b="1" i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능력단위</a:t>
                      </a: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 </a:t>
                      </a:r>
                      <a:r>
                        <a:rPr lang="ko-KR" altLang="en-US" sz="1000" b="1" i="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분류번호</a:t>
                      </a: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, </a:t>
                      </a:r>
                      <a:r>
                        <a:rPr lang="ko-KR" altLang="en-US" sz="1000" b="1" i="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능력단위명</a:t>
                      </a: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(</a:t>
                      </a:r>
                      <a:r>
                        <a:rPr lang="ko-KR" altLang="en-US" sz="1000" b="1" i="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단원명</a:t>
                      </a: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)</a:t>
                      </a:r>
                      <a:endParaRPr lang="ko-KR" altLang="ko-KR" sz="1000" b="1" i="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훈련시간</a:t>
                      </a: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394">
                <a:tc gridSpan="4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총계</a:t>
                      </a: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>
                      <a:noFill/>
                    </a:lnL>
                    <a:lnR>
                      <a:noFill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>
                      <a:noFill/>
                    </a:lnL>
                    <a:lnR>
                      <a:noFill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000" b="1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24</a:t>
                      </a:r>
                      <a:endParaRPr lang="ko-KR" altLang="ko-KR" sz="1000" b="1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506">
                <a:tc rowSpan="5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NCS 전공 교과</a:t>
                      </a: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소계</a:t>
                      </a: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>
                      <a:noFill/>
                    </a:lnL>
                    <a:lnR>
                      <a:noFill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000" b="1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25899" marR="25899" marT="22759" marB="22759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24</a:t>
                      </a:r>
                      <a:endParaRPr lang="ko-KR" altLang="ko-KR" sz="1000" b="1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838">
                <a:tc v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실습</a:t>
                      </a: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작업계획</a:t>
                      </a: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,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문제점 및 해결방안 관리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1502010101_14v2 </a:t>
                      </a:r>
                      <a:r>
                        <a:rPr lang="ko-KR" altLang="en-US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작업계획수립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25899" marR="25899" marT="22759" marB="22759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4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838">
                <a:tc v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 조립 및 설치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1503010106_16v4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기계부품조립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1503010111_16v4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조립도면해독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1502010503_14V2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육안검사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1502010505_18v3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정밀측정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25899" marR="25899" marT="22759" marB="22759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8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0838">
                <a:tc v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 조립 및 설치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1503010106_16v4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기계부품조립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1503010111_16v4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조립도면해독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1502010503_14V2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육안검사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1502010505_18v3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정밀측정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25899" marR="25899" marT="22759" marB="22759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8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0838">
                <a:tc v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 조립 및 설치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l" latinLnBrk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1503010106_16v4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기계부품조립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1503010111_16v4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조립도면해독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1502010503_14V2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육안검사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Arial"/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1502010505_18v3 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정밀측정</a:t>
                      </a:r>
                      <a:endParaRPr lang="en-US" altLang="ko-KR" sz="10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25899" marR="25899" marT="22759" marB="22759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4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394">
                <a:tc rowSpan="2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비 NCS 교과</a:t>
                      </a: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소계</a:t>
                      </a: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>
                      <a:noFill/>
                    </a:lnL>
                    <a:lnR>
                      <a:noFill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000" b="1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0</a:t>
                      </a:r>
                      <a:endParaRPr lang="ko-KR" altLang="ko-KR" sz="1000" b="1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394">
                <a:tc v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실습</a:t>
                      </a: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E7E7E7">
                        <a:alpha val="10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0" i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sym typeface="Wingdings"/>
                        </a:rPr>
                        <a:t>0</a:t>
                      </a:r>
                      <a:endParaRPr lang="ko-KR" altLang="en-US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586" name="TextBox 21585"/>
          <p:cNvSpPr txBox="1"/>
          <p:nvPr/>
        </p:nvSpPr>
        <p:spPr>
          <a:xfrm>
            <a:off x="142937" y="6683582"/>
            <a:ext cx="2121845" cy="17789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훈련 교과목 운영 </a:t>
            </a:r>
            <a:r>
              <a:rPr lang="ko-KR" altLang="en-US" sz="1000" b="0" i="0" dirty="0" err="1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로드맵</a:t>
            </a:r>
            <a:endParaRPr lang="ko-KR" altLang="ko-KR" sz="1000" b="0" i="0" dirty="0">
              <a:solidFill>
                <a:srgbClr val="FFFFFF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1587" name="직사각형 21586"/>
          <p:cNvSpPr/>
          <p:nvPr/>
        </p:nvSpPr>
        <p:spPr>
          <a:xfrm>
            <a:off x="142937" y="6683582"/>
            <a:ext cx="73032" cy="17789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</a:ln>
        </p:spPr>
      </p:sp>
      <p:graphicFrame>
        <p:nvGraphicFramePr>
          <p:cNvPr id="21588" name="표 21587"/>
          <p:cNvGraphicFramePr/>
          <p:nvPr>
            <p:extLst>
              <p:ext uri="{D42A27DB-BD31-4B8C-83A1-F6EECF244321}">
                <p14:modId xmlns:p14="http://schemas.microsoft.com/office/powerpoint/2010/main" val="1190622739"/>
              </p:ext>
            </p:extLst>
          </p:nvPr>
        </p:nvGraphicFramePr>
        <p:xfrm>
          <a:off x="142937" y="7036181"/>
          <a:ext cx="6530696" cy="1588333"/>
        </p:xfrm>
        <a:graphic>
          <a:graphicData uri="http://schemas.openxmlformats.org/drawingml/2006/table">
            <a:tbl>
              <a:tblPr firstRow="1" bandRow="1"/>
              <a:tblGrid>
                <a:gridCol w="1143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3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3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7110">
                <a:tc rowSpan="2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1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일차</a:t>
                      </a:r>
                      <a:endParaRPr lang="ko-KR" altLang="ko-KR" sz="1100" b="1" i="0" dirty="0">
                        <a:solidFill>
                          <a:schemeClr val="bg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100" b="1" i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교과 구분</a:t>
                      </a:r>
                      <a:endParaRPr lang="ko-KR" altLang="ko-KR" sz="1100" b="1" i="0">
                        <a:solidFill>
                          <a:schemeClr val="bg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1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>
                      <a:noFill/>
                    </a:lnL>
                    <a:lnR>
                      <a:noFill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780">
                <a:tc vMerge="1"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1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100" b="1" i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NCS 전공 교과</a:t>
                      </a: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100" b="1" i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비 NCS 교과</a:t>
                      </a: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61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1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1일차(4H)</a:t>
                      </a:r>
                      <a:endParaRPr lang="ko-KR" altLang="ko-KR" sz="11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1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작업계획</a:t>
                      </a:r>
                      <a:r>
                        <a:rPr lang="en-US" altLang="ko-KR" sz="11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, </a:t>
                      </a:r>
                      <a:r>
                        <a:rPr lang="ko-KR" altLang="en-US" sz="1100" b="0" i="0" dirty="0">
                          <a:solidFill>
                            <a:schemeClr val="tx1"/>
                          </a:solidFill>
                          <a:latin typeface="나눔고딕"/>
                          <a:ea typeface="나눔고딕"/>
                          <a:sym typeface="Wingdings"/>
                        </a:rPr>
                        <a:t>문제점 및 해결방안 관리</a:t>
                      </a:r>
                      <a:endParaRPr lang="ko-KR" altLang="ko-KR" sz="1100" b="0" i="0" dirty="0">
                        <a:solidFill>
                          <a:schemeClr val="tx1"/>
                        </a:solidFill>
                        <a:latin typeface="나눔고딕"/>
                        <a:ea typeface="나눔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1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36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1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2일차(</a:t>
                      </a:r>
                      <a:r>
                        <a:rPr lang="en-US" altLang="ko-KR" sz="11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8</a:t>
                      </a:r>
                      <a:r>
                        <a:rPr lang="ko-KR" altLang="en-US" sz="1100" b="0" i="0" dirty="0" err="1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H</a:t>
                      </a:r>
                      <a:r>
                        <a:rPr lang="ko-KR" altLang="en-US" sz="11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)</a:t>
                      </a:r>
                      <a:endParaRPr lang="ko-KR" altLang="ko-KR" sz="11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ko-KR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나눔고딕"/>
                          <a:ea typeface="나눔고딕"/>
                          <a:cs typeface="Times New Roman"/>
                          <a:sym typeface="Wingdings"/>
                        </a:rPr>
                        <a:t>정밀 조립 및 설치</a:t>
                      </a:r>
                      <a:endParaRPr kumimoji="0" lang="ko-KR" altLang="ko-K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나눔고딕"/>
                        <a:ea typeface="나눔고딕"/>
                        <a:cs typeface="Times New Roman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1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11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1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3</a:t>
                      </a:r>
                      <a:r>
                        <a:rPr lang="ko-KR" altLang="en-US" sz="11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일차(</a:t>
                      </a:r>
                      <a:r>
                        <a:rPr lang="en-US" altLang="ko-KR" sz="11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8</a:t>
                      </a:r>
                      <a:r>
                        <a:rPr lang="ko-KR" altLang="en-US" sz="1100" b="0" i="0" dirty="0" err="1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H</a:t>
                      </a:r>
                      <a:r>
                        <a:rPr lang="ko-KR" altLang="en-US" sz="11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)</a:t>
                      </a:r>
                      <a:endParaRPr lang="ko-KR" altLang="ko-KR" sz="11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ko-KR" alt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나눔고딕"/>
                          <a:ea typeface="나눔고딕"/>
                          <a:cs typeface="Times New Roman"/>
                          <a:sym typeface="Wingdings"/>
                        </a:rPr>
                        <a:t>정밀 조립 및 설치</a:t>
                      </a:r>
                      <a:endParaRPr kumimoji="0" lang="ko-KR" altLang="ko-K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나눔고딕"/>
                        <a:ea typeface="나눔고딕"/>
                        <a:cs typeface="Times New Roman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1" i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36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100" b="0" i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3일차(4H)</a:t>
                      </a:r>
                      <a:endParaRPr lang="ko-KR" altLang="ko-KR" sz="1100" b="0" i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ko-KR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나눔고딕"/>
                          <a:ea typeface="나눔고딕"/>
                          <a:cs typeface="Times New Roman"/>
                          <a:sym typeface="Wingdings"/>
                        </a:rPr>
                        <a:t>정밀 조립 및 설치</a:t>
                      </a:r>
                      <a:endParaRPr kumimoji="0" lang="ko-KR" altLang="ko-KR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나눔고딕"/>
                        <a:ea typeface="나눔고딕"/>
                        <a:cs typeface="Times New Roman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100" b="1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A78EAF0A-2501-45DD-BA79-7F6B69B2CBE5}"/>
              </a:ext>
            </a:extLst>
          </p:cNvPr>
          <p:cNvSpPr txBox="1"/>
          <p:nvPr/>
        </p:nvSpPr>
        <p:spPr>
          <a:xfrm>
            <a:off x="2657080" y="238788"/>
            <a:ext cx="4145254" cy="46220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0" rIns="0" bIns="0" anchor="t">
            <a:spAutoFit/>
          </a:bodyPr>
          <a:lstStyle/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전수 과정 분류(NCS 분류)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15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 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03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관리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.기계수동조립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en-US" sz="1000" b="0" i="0" dirty="0">
              <a:solidFill>
                <a:srgbClr val="CC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6" name="제목 1">
            <a:extLst>
              <a:ext uri="{FF2B5EF4-FFF2-40B4-BE49-F238E27FC236}">
                <a16:creationId xmlns:a16="http://schemas.microsoft.com/office/drawing/2014/main" id="{D89D9B69-EE31-490C-BEDC-72ECFEF0A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85" y="0"/>
            <a:ext cx="5006064" cy="431996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45720" rIns="0" bIns="45720" anchor="t">
            <a:noAutofit/>
          </a:bodyPr>
          <a:lstStyle/>
          <a:p>
            <a:pPr lvl="0" algn="l">
              <a:spcAft>
                <a:spcPct val="0"/>
              </a:spcAft>
              <a:defRPr lang="ko-KR" altLang="en-US"/>
            </a:pPr>
            <a:r>
              <a:rPr lang="ko-KR" altLang="en-US" sz="1800" b="1" dirty="0" err="1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18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고급 기술 교육 </a:t>
            </a:r>
            <a:endParaRPr lang="ko-KR" altLang="en-US" sz="1800" b="1" i="0" dirty="0">
              <a:solidFill>
                <a:srgbClr val="0070C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A02774-AB07-474C-B2F6-790980FFA192}"/>
              </a:ext>
            </a:extLst>
          </p:cNvPr>
          <p:cNvSpPr txBox="1"/>
          <p:nvPr/>
        </p:nvSpPr>
        <p:spPr>
          <a:xfrm>
            <a:off x="208041" y="584481"/>
            <a:ext cx="4899698" cy="4616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0" rIns="0" bIns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 lang="ko-KR" altLang="en-US"/>
            </a:pPr>
            <a:r>
              <a:rPr lang="ko-KR" altLang="en-US" sz="1000" b="0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[과정 개요]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본 교육과정에서는 예비 숙련 기술인을 대상으로 </a:t>
            </a:r>
            <a:r>
              <a:rPr lang="ko-KR" altLang="en-US" sz="1000" dirty="0" err="1"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직종에 대한 </a:t>
            </a:r>
            <a:r>
              <a:rPr lang="ko-KR" altLang="en-US" sz="1000" dirty="0" err="1">
                <a:latin typeface="맑은 고딕"/>
                <a:ea typeface="맑은 고딕"/>
                <a:sym typeface="Wingdings"/>
              </a:rPr>
              <a:t>정밀기계가공∙측정∙조립∙공압전기제어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지식과 실습을 익히고 이를 기반으로 하여 기계 및 자동화를 이해하고 제작할 수 있다.</a:t>
            </a:r>
          </a:p>
        </p:txBody>
      </p:sp>
      <p:sp>
        <p:nvSpPr>
          <p:cNvPr id="18" name="모서리가 둥근 직사각형 19472">
            <a:extLst>
              <a:ext uri="{FF2B5EF4-FFF2-40B4-BE49-F238E27FC236}">
                <a16:creationId xmlns:a16="http://schemas.microsoft.com/office/drawing/2014/main" id="{00F28095-6C7A-451C-9239-60437245A982}"/>
              </a:ext>
            </a:extLst>
          </p:cNvPr>
          <p:cNvSpPr/>
          <p:nvPr/>
        </p:nvSpPr>
        <p:spPr>
          <a:xfrm>
            <a:off x="5158549" y="622561"/>
            <a:ext cx="1702579" cy="825912"/>
          </a:xfrm>
          <a:prstGeom prst="roundRect">
            <a:avLst>
              <a:gd name="adj" fmla="val 7291"/>
            </a:avLst>
          </a:prstGeom>
          <a:noFill/>
          <a:ln w="9525" cap="flat" cmpd="sng" algn="ctr">
            <a:noFill/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43200" tIns="45720" rIns="4320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시 간: 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4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일, 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24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시간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개설 인원 : </a:t>
            </a:r>
            <a:r>
              <a:rPr lang="en-US" altLang="ko-KR" sz="100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3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0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명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합숙 여부 : 합숙 가능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기술 수준 : 중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en-US" sz="1000" b="0" i="0" dirty="0">
              <a:solidFill>
                <a:srgbClr val="333333">
                  <a:alpha val="100000"/>
                </a:srgbClr>
              </a:solidFill>
              <a:latin typeface="맑은 고딕"/>
              <a:ea typeface="맑은 고딕"/>
              <a:sym typeface="Webdings"/>
            </a:endParaRP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ko-KR" sz="1000" b="0" i="0" dirty="0">
              <a:solidFill>
                <a:srgbClr val="333333">
                  <a:alpha val="100000"/>
                </a:srgbClr>
              </a:solidFill>
              <a:latin typeface="맑은 고딕"/>
              <a:ea typeface="맑은 고딕"/>
              <a:sym typeface="Webdings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Box 21506"/>
          <p:cNvSpPr txBox="1"/>
          <p:nvPr/>
        </p:nvSpPr>
        <p:spPr>
          <a:xfrm>
            <a:off x="142937" y="1346798"/>
            <a:ext cx="2121845" cy="17789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</a:ln>
        </p:spPr>
        <p:txBody>
          <a:bodyPr vert="horz" wrap="none" lIns="91440" tIns="45720" rIns="9144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FFFFFF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선수 지참 리스트</a:t>
            </a:r>
            <a:endParaRPr lang="ko-KR" altLang="ko-KR" sz="1000" b="0" i="0" dirty="0">
              <a:solidFill>
                <a:srgbClr val="FFFFFF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21508" name="직사각형 21507"/>
          <p:cNvSpPr/>
          <p:nvPr/>
        </p:nvSpPr>
        <p:spPr>
          <a:xfrm>
            <a:off x="142937" y="1346798"/>
            <a:ext cx="73032" cy="177890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</a:ln>
        </p:spPr>
      </p:sp>
      <p:graphicFrame>
        <p:nvGraphicFramePr>
          <p:cNvPr id="21588" name="표 21587"/>
          <p:cNvGraphicFramePr/>
          <p:nvPr>
            <p:extLst>
              <p:ext uri="{D42A27DB-BD31-4B8C-83A1-F6EECF244321}">
                <p14:modId xmlns:p14="http://schemas.microsoft.com/office/powerpoint/2010/main" val="3556450416"/>
              </p:ext>
            </p:extLst>
          </p:nvPr>
        </p:nvGraphicFramePr>
        <p:xfrm>
          <a:off x="142937" y="1647910"/>
          <a:ext cx="6530696" cy="2810159"/>
        </p:xfrm>
        <a:graphic>
          <a:graphicData uri="http://schemas.openxmlformats.org/drawingml/2006/table">
            <a:tbl>
              <a:tblPr firstRow="1" bandRow="1"/>
              <a:tblGrid>
                <a:gridCol w="315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2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84">
                  <a:extLst>
                    <a:ext uri="{9D8B030D-6E8A-4147-A177-3AD203B41FA5}">
                      <a16:colId xmlns:a16="http://schemas.microsoft.com/office/drawing/2014/main" val="3458381345"/>
                    </a:ext>
                  </a:extLst>
                </a:gridCol>
                <a:gridCol w="685926">
                  <a:extLst>
                    <a:ext uri="{9D8B030D-6E8A-4147-A177-3AD203B41FA5}">
                      <a16:colId xmlns:a16="http://schemas.microsoft.com/office/drawing/2014/main" val="1656943429"/>
                    </a:ext>
                  </a:extLst>
                </a:gridCol>
                <a:gridCol w="1032840">
                  <a:extLst>
                    <a:ext uri="{9D8B030D-6E8A-4147-A177-3AD203B41FA5}">
                      <a16:colId xmlns:a16="http://schemas.microsoft.com/office/drawing/2014/main" val="3619293085"/>
                    </a:ext>
                  </a:extLst>
                </a:gridCol>
              </a:tblGrid>
              <a:tr h="324011"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일련번호</a:t>
                      </a:r>
                      <a:endParaRPr lang="ko-KR" altLang="ko-KR" sz="1000" b="1" i="0" dirty="0">
                        <a:solidFill>
                          <a:schemeClr val="bg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시설 및 </a:t>
                      </a:r>
                      <a:r>
                        <a:rPr lang="ko-KR" altLang="en-US" sz="1000" b="1" i="0" dirty="0" err="1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장비명</a:t>
                      </a:r>
                      <a:endParaRPr lang="ko-KR" altLang="en-US" sz="1000" b="1" i="0" dirty="0">
                        <a:solidFill>
                          <a:schemeClr val="bg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규격</a:t>
                      </a:r>
                      <a:r>
                        <a:rPr lang="en-US" altLang="ko-KR" sz="10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(</a:t>
                      </a: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치수</a:t>
                      </a:r>
                      <a:r>
                        <a:rPr lang="en-US" altLang="ko-KR" sz="10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)</a:t>
                      </a:r>
                      <a:endParaRPr lang="ko-KR" altLang="en-US" sz="1000" b="1" i="0" dirty="0">
                        <a:solidFill>
                          <a:schemeClr val="bg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단위</a:t>
                      </a: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수량</a:t>
                      </a: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1" i="0" dirty="0">
                          <a:solidFill>
                            <a:schemeClr val="bg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비고</a:t>
                      </a:r>
                    </a:p>
                  </a:txBody>
                  <a:tcPr marL="12904" marR="12904" marT="28373" marB="28373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67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71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1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보호구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보안경</a:t>
                      </a: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, </a:t>
                      </a:r>
                      <a:r>
                        <a:rPr lang="ko-KR" altLang="en-US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안전화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74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PC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7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1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7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67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62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2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2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과제 가공품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도면 참고하여 완성 가공하여 지참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SET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1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57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3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2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과제 </a:t>
                      </a:r>
                      <a:r>
                        <a:rPr lang="ko-KR" altLang="en-US" sz="1000" b="0" i="0" dirty="0" err="1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조립품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도면 참고하여 규격에 준하는 부품 지참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SET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1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62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4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2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과제 지참공구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직종설명서 참고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SET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en-US" altLang="ko-K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1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62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5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2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과제 지참측정기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ko-KR" altLang="en-US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직종설명서 참고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SET</a:t>
                      </a:r>
                      <a:endParaRPr lang="ko-KR" altLang="ko-KR" sz="1000" b="0" i="0" dirty="0">
                        <a:solidFill>
                          <a:srgbClr val="000000">
                            <a:alpha val="100000"/>
                          </a:srgbClr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en-US" altLang="ko-K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1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latinLnBrk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endParaRPr lang="ko-KR" altLang="ko-KR" sz="1000" b="1" i="0" dirty="0">
                        <a:solidFill>
                          <a:srgbClr val="FF0000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649678"/>
                  </a:ext>
                </a:extLst>
              </a:tr>
              <a:tr h="29062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6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2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과제 작업대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ko-KR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직종설명서 참고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en-US" altLang="ko-K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PC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en-US" altLang="ko-K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1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062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7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2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과제 </a:t>
                      </a:r>
                      <a:r>
                        <a:rPr lang="ko-KR" altLang="en-US" sz="1000" b="0" i="0" dirty="0" err="1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탁상바이스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ko-KR" alt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직종설명서 참고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en-US" altLang="ko-K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PC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en-US" altLang="ko-K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1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62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8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43200" marR="43200" marT="36005" marB="36005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lang="ko-KR" altLang="en-US"/>
                      </a:pPr>
                      <a:r>
                        <a:rPr lang="en-US" altLang="ko-KR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2</a:t>
                      </a:r>
                      <a:r>
                        <a:rPr lang="ko-KR" altLang="en-US" sz="1000" b="0" i="0" dirty="0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과제 </a:t>
                      </a:r>
                      <a:r>
                        <a:rPr lang="ko-KR" altLang="en-US" sz="1000" b="0" i="0" dirty="0" err="1">
                          <a:solidFill>
                            <a:schemeClr val="tx1"/>
                          </a:solidFill>
                          <a:latin typeface="맑은 고딕"/>
                          <a:ea typeface="맑은 고딕"/>
                          <a:sym typeface="Wingdings"/>
                        </a:rPr>
                        <a:t>정반</a:t>
                      </a:r>
                      <a:endParaRPr lang="ko-KR" altLang="ko-KR" sz="1000" b="0" i="0" dirty="0">
                        <a:solidFill>
                          <a:schemeClr val="tx1"/>
                        </a:solidFill>
                        <a:latin typeface="맑은 고딕"/>
                        <a:ea typeface="맑은 고딕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ko-KR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직종설명서 참고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PC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r>
                        <a:rPr kumimoji="0" lang="en-US" altLang="ko-K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alpha val="100000"/>
                            </a:srgbClr>
                          </a:solidFill>
                          <a:effectLst/>
                          <a:uLnTx/>
                          <a:uFillTx/>
                          <a:latin typeface="맑은 고딕"/>
                          <a:ea typeface="맑은 고딕"/>
                          <a:cs typeface="Times New Roman"/>
                          <a:sym typeface="Wingdings"/>
                        </a:rPr>
                        <a:t>1</a:t>
                      </a: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Times New Roman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 lang="ko-KR" altLang="en-US"/>
                      </a:pPr>
                      <a:endParaRPr kumimoji="0" lang="ko-KR" altLang="ko-K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alpha val="100000"/>
                          </a:srgbClr>
                        </a:solidFill>
                        <a:effectLst/>
                        <a:uLnTx/>
                        <a:uFillTx/>
                        <a:latin typeface="맑은 고딕"/>
                        <a:ea typeface="맑은 고딕"/>
                        <a:cs typeface="+mn-cs"/>
                        <a:sym typeface="Wingdings"/>
                      </a:endParaRPr>
                    </a:p>
                  </a:txBody>
                  <a:tcPr marL="12904" marR="12904" marT="14137" marB="14137" anchor="ctr">
                    <a:lnL w="3126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26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26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42A9378-4514-4A7B-9680-6E268B879E61}"/>
              </a:ext>
            </a:extLst>
          </p:cNvPr>
          <p:cNvSpPr txBox="1"/>
          <p:nvPr/>
        </p:nvSpPr>
        <p:spPr>
          <a:xfrm>
            <a:off x="2657080" y="238788"/>
            <a:ext cx="4145254" cy="46220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0" rIns="0" bIns="0" anchor="t">
            <a:spAutoFit/>
          </a:bodyPr>
          <a:lstStyle/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전수 과정 분류(NCS 분류)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15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 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03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</a:t>
            </a:r>
            <a:r>
              <a:rPr lang="en-US" altLang="ko-KR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관리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.기계조립 0</a:t>
            </a:r>
            <a:r>
              <a:rPr lang="en-US" altLang="ko-KR" sz="100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sz="1000" b="0" i="0" dirty="0">
                <a:solidFill>
                  <a:srgbClr val="CC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.기계수동조립</a:t>
            </a:r>
          </a:p>
          <a:p>
            <a:pPr marL="0" lvl="0" indent="0"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en-US" sz="1000" b="0" i="0" dirty="0">
              <a:solidFill>
                <a:srgbClr val="CC000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2" name="제목 1">
            <a:extLst>
              <a:ext uri="{FF2B5EF4-FFF2-40B4-BE49-F238E27FC236}">
                <a16:creationId xmlns:a16="http://schemas.microsoft.com/office/drawing/2014/main" id="{AFA0B68F-3B47-4946-928E-96DD042F9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85" y="0"/>
            <a:ext cx="5006064" cy="431996"/>
          </a:xfr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45720" rIns="0" bIns="45720" anchor="t">
            <a:noAutofit/>
          </a:bodyPr>
          <a:lstStyle/>
          <a:p>
            <a:pPr lvl="0" algn="l">
              <a:spcAft>
                <a:spcPct val="0"/>
              </a:spcAft>
              <a:defRPr lang="ko-KR" altLang="en-US"/>
            </a:pPr>
            <a:r>
              <a:rPr lang="ko-KR" altLang="en-US" sz="1800" b="1" dirty="0" err="1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1800" b="1" dirty="0">
                <a:solidFill>
                  <a:srgbClr val="0070C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 고급 기술 교육 </a:t>
            </a:r>
            <a:endParaRPr lang="ko-KR" altLang="en-US" sz="1800" b="1" i="0" dirty="0">
              <a:solidFill>
                <a:srgbClr val="0070C0">
                  <a:alpha val="100000"/>
                </a:srgbClr>
              </a:solidFill>
              <a:latin typeface="맑은 고딕"/>
              <a:ea typeface="맑은 고딕"/>
              <a:sym typeface="Wingding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4735D5-F23F-4BA5-B71C-20AD75231502}"/>
              </a:ext>
            </a:extLst>
          </p:cNvPr>
          <p:cNvSpPr txBox="1"/>
          <p:nvPr/>
        </p:nvSpPr>
        <p:spPr>
          <a:xfrm>
            <a:off x="208041" y="584481"/>
            <a:ext cx="4899698" cy="4616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0" tIns="0" rIns="0" bIns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 lang="ko-KR" altLang="en-US"/>
            </a:pPr>
            <a:r>
              <a:rPr lang="ko-KR" altLang="en-US" sz="1000" b="0" i="0" dirty="0">
                <a:solidFill>
                  <a:srgbClr val="000000">
                    <a:alpha val="100000"/>
                  </a:srgbClr>
                </a:solidFill>
                <a:latin typeface="맑은 고딕"/>
                <a:ea typeface="맑은 고딕"/>
                <a:sym typeface="Wingdings"/>
              </a:rPr>
              <a:t>[과정 개요]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본 교육과정에서는 예비 숙련 기술인을 대상으로 </a:t>
            </a:r>
            <a:r>
              <a:rPr lang="ko-KR" altLang="en-US" sz="1000" dirty="0" err="1">
                <a:latin typeface="맑은 고딕"/>
                <a:ea typeface="맑은 고딕"/>
                <a:sym typeface="Wingdings"/>
              </a:rPr>
              <a:t>폴리메카닉스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직종에 대한 </a:t>
            </a:r>
            <a:r>
              <a:rPr lang="ko-KR" altLang="en-US" sz="1000" dirty="0" err="1">
                <a:latin typeface="맑은 고딕"/>
                <a:ea typeface="맑은 고딕"/>
                <a:sym typeface="Wingdings"/>
              </a:rPr>
              <a:t>정밀기계가공∙측정∙조립∙공압전기제어</a:t>
            </a:r>
            <a:r>
              <a:rPr lang="ko-KR" altLang="en-US" sz="1000" dirty="0">
                <a:latin typeface="맑은 고딕"/>
                <a:ea typeface="맑은 고딕"/>
                <a:sym typeface="Wingdings"/>
              </a:rPr>
              <a:t> 지식과 실습을 익히고 이를 기반으로 하여 기계 및 자동화를 이해하고 제작할 수 있다.</a:t>
            </a:r>
          </a:p>
        </p:txBody>
      </p:sp>
      <p:sp>
        <p:nvSpPr>
          <p:cNvPr id="11" name="모서리가 둥근 직사각형 19472">
            <a:extLst>
              <a:ext uri="{FF2B5EF4-FFF2-40B4-BE49-F238E27FC236}">
                <a16:creationId xmlns:a16="http://schemas.microsoft.com/office/drawing/2014/main" id="{C907AB4C-4807-461F-BA62-613675AD82F2}"/>
              </a:ext>
            </a:extLst>
          </p:cNvPr>
          <p:cNvSpPr/>
          <p:nvPr/>
        </p:nvSpPr>
        <p:spPr>
          <a:xfrm>
            <a:off x="5158549" y="622561"/>
            <a:ext cx="1702579" cy="825912"/>
          </a:xfrm>
          <a:prstGeom prst="roundRect">
            <a:avLst>
              <a:gd name="adj" fmla="val 7291"/>
            </a:avLst>
          </a:prstGeom>
          <a:noFill/>
          <a:ln w="9525" cap="flat" cmpd="sng" algn="ctr">
            <a:noFill/>
            <a:prstDash val="solid"/>
            <a:round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43200" tIns="45720" rIns="43200" bIns="45720" anchor="ctr">
            <a:no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시 간: 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4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일, 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24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시간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개설 인원 : </a:t>
            </a:r>
            <a:r>
              <a:rPr lang="en-US" altLang="ko-KR" sz="100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3</a:t>
            </a:r>
            <a:r>
              <a:rPr lang="en-US" altLang="ko-KR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0</a:t>
            </a: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명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합숙 여부 : 합숙 가능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r>
              <a:rPr lang="ko-KR" altLang="en-US" sz="1000" b="0" i="0" dirty="0">
                <a:solidFill>
                  <a:srgbClr val="333333">
                    <a:alpha val="100000"/>
                  </a:srgbClr>
                </a:solidFill>
                <a:latin typeface="맑은 고딕"/>
                <a:ea typeface="맑은 고딕"/>
                <a:sym typeface="Webdings"/>
              </a:rPr>
              <a:t>기술 수준 : 중</a:t>
            </a: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en-US" sz="1000" b="0" i="0" dirty="0">
              <a:solidFill>
                <a:srgbClr val="333333">
                  <a:alpha val="100000"/>
                </a:srgbClr>
              </a:solidFill>
              <a:latin typeface="맑은 고딕"/>
              <a:ea typeface="맑은 고딕"/>
              <a:sym typeface="Webdings"/>
            </a:endParaRPr>
          </a:p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ko-KR" altLang="en-US"/>
            </a:pPr>
            <a:endParaRPr lang="ko-KR" altLang="ko-KR" sz="1000" b="0" i="0" dirty="0">
              <a:solidFill>
                <a:srgbClr val="333333">
                  <a:alpha val="100000"/>
                </a:srgbClr>
              </a:solidFill>
              <a:latin typeface="맑은 고딕"/>
              <a:ea typeface="맑은 고딕"/>
              <a:sym typeface="Webding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354E47-8FE6-4CB2-ABF6-E4220963AD46}"/>
              </a:ext>
            </a:extLst>
          </p:cNvPr>
          <p:cNvSpPr txBox="1"/>
          <p:nvPr/>
        </p:nvSpPr>
        <p:spPr>
          <a:xfrm>
            <a:off x="142937" y="4470949"/>
            <a:ext cx="5892335" cy="3693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/>
              <a:buChar char=""/>
              <a:defRPr lang="ko-KR" altLang="en-US"/>
            </a:pPr>
            <a:r>
              <a:rPr lang="ko-KR" altLang="en-US" b="1" i="0" dirty="0">
                <a:solidFill>
                  <a:srgbClr val="0070C0"/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lang="en-US" altLang="ko-KR" b="1" dirty="0">
                <a:solidFill>
                  <a:srgbClr val="0070C0"/>
                </a:solidFill>
                <a:latin typeface="맑은 고딕"/>
                <a:ea typeface="맑은 고딕"/>
                <a:sym typeface="Wingdings"/>
              </a:rPr>
              <a:t>1</a:t>
            </a:r>
            <a:r>
              <a:rPr lang="ko-KR" altLang="en-US" b="1" dirty="0">
                <a:solidFill>
                  <a:srgbClr val="0070C0"/>
                </a:solidFill>
                <a:latin typeface="맑은 고딕"/>
                <a:ea typeface="맑은 고딕"/>
                <a:sym typeface="Wingdings"/>
              </a:rPr>
              <a:t>학교</a:t>
            </a:r>
            <a:r>
              <a:rPr lang="ko-KR" altLang="en-US" b="1" i="0" dirty="0">
                <a:solidFill>
                  <a:srgbClr val="0070C0"/>
                </a:solidFill>
                <a:latin typeface="맑은 고딕"/>
                <a:ea typeface="맑은 고딕"/>
                <a:sym typeface="Wingdings"/>
              </a:rPr>
              <a:t> </a:t>
            </a:r>
            <a:r>
              <a:rPr lang="en-US" altLang="ko-KR" b="1" i="0" dirty="0">
                <a:solidFill>
                  <a:srgbClr val="0070C0"/>
                </a:solidFill>
                <a:latin typeface="맑은 고딕"/>
                <a:ea typeface="맑은 고딕"/>
                <a:sym typeface="Wingdings"/>
              </a:rPr>
              <a:t>1SET </a:t>
            </a:r>
            <a:r>
              <a:rPr lang="ko-KR" altLang="en-US" b="1" i="0" dirty="0">
                <a:solidFill>
                  <a:srgbClr val="0070C0"/>
                </a:solidFill>
                <a:latin typeface="맑은 고딕"/>
                <a:ea typeface="맑은 고딕"/>
                <a:sym typeface="Wingdings"/>
              </a:rPr>
              <a:t>지참 요망</a:t>
            </a:r>
            <a:r>
              <a:rPr lang="en-US" altLang="ko-KR" b="1" i="0" dirty="0">
                <a:solidFill>
                  <a:srgbClr val="0070C0"/>
                </a:solidFill>
                <a:latin typeface="맑은 고딕"/>
                <a:ea typeface="맑은 고딕"/>
                <a:sym typeface="Wingdings"/>
              </a:rPr>
              <a:t>(</a:t>
            </a:r>
            <a:r>
              <a:rPr lang="ko-KR" altLang="en-US" b="1" i="0" dirty="0">
                <a:solidFill>
                  <a:srgbClr val="0070C0"/>
                </a:solidFill>
                <a:latin typeface="맑은 고딕"/>
                <a:ea typeface="맑은 고딕"/>
                <a:sym typeface="Wingdings"/>
              </a:rPr>
              <a:t>학교 별 교대 실습 진행 예정</a:t>
            </a:r>
            <a:r>
              <a:rPr lang="en-US" altLang="ko-KR" b="1" i="0" dirty="0">
                <a:solidFill>
                  <a:srgbClr val="0070C0"/>
                </a:solidFill>
                <a:latin typeface="맑은 고딕"/>
                <a:ea typeface="맑은 고딕"/>
                <a:sym typeface="Wingdings"/>
              </a:rPr>
              <a:t>)</a:t>
            </a:r>
            <a:endParaRPr lang="ko-KR" altLang="en-US" b="1" i="0" dirty="0">
              <a:solidFill>
                <a:srgbClr val="0070C0"/>
              </a:solidFill>
              <a:latin typeface="맑은 고딕"/>
              <a:ea typeface="맑은 고딕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34478041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HY중고딕"/>
        <a:cs typeface="Times New Roman"/>
      </a:majorFont>
      <a:minorFont>
        <a:latin typeface="Arial"/>
        <a:ea typeface="HY중고딕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"/>
      </a:majorFont>
      <a:minorFont>
        <a:latin typeface="함초롬돋움"/>
        <a:ea typeface="함초롬돋움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1066</Words>
  <Application>Microsoft Office PowerPoint</Application>
  <PresentationFormat>사용자 지정</PresentationFormat>
  <Paragraphs>245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나눔고딕</vt:lpstr>
      <vt:lpstr>맑은 고딕</vt:lpstr>
      <vt:lpstr>함초롬돋움</vt:lpstr>
      <vt:lpstr>Arial</vt:lpstr>
      <vt:lpstr>Wingdings</vt:lpstr>
      <vt:lpstr/>
      <vt:lpstr>폴리메카닉스 중급 기술 교육  일정 : 4월 21일(화) ~ 4월 24일(금) </vt:lpstr>
      <vt:lpstr>폴리메카닉스 고급 기술 교육 </vt:lpstr>
      <vt:lpstr>폴리메카닉스 고급 기술 교육 </vt:lpstr>
      <vt:lpstr>폴리메카닉스 고급 기술 교육 </vt:lpstr>
      <vt:lpstr>폴리메카닉스 고급 기술 교육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최원설</dc:creator>
  <cp:lastModifiedBy>SJ93.LEE-DP</cp:lastModifiedBy>
  <cp:revision>199</cp:revision>
  <dcterms:modified xsi:type="dcterms:W3CDTF">2026-03-06T07:39:02Z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FLCMData">
    <vt:lpwstr>620A51E8B20BFBCDD8288CC2181B464E4B4B4D0E1B5FC1F366C251BDD8018A012971E9B28D1586A6001C8D497F6017B2A65097A6DF7EBEDB01069131CA16F8AF</vt:lpwstr>
  </property>
</Properties>
</file>