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7"/>
  </p:notesMasterIdLst>
  <p:sldIdLst>
    <p:sldId id="256" r:id="rId2"/>
    <p:sldId id="258" r:id="rId3"/>
    <p:sldId id="261" r:id="rId4"/>
    <p:sldId id="262" r:id="rId5"/>
    <p:sldId id="263" r:id="rId6"/>
  </p:sldIdLst>
  <p:sldSz cx="6861175" cy="914876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3">
          <p15:clr>
            <a:srgbClr val="A4A3A4"/>
          </p15:clr>
        </p15:guide>
        <p15:guide id="2" orient="horz">
          <p15:clr>
            <a:srgbClr val="A4A3A4"/>
          </p15:clr>
        </p15:guide>
        <p15:guide id="3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>
        <a:alpha val="10000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5" autoAdjust="0"/>
    <p:restoredTop sz="96318" autoAdjust="0"/>
  </p:normalViewPr>
  <p:slideViewPr>
    <p:cSldViewPr>
      <p:cViewPr>
        <p:scale>
          <a:sx n="125" d="100"/>
          <a:sy n="125" d="100"/>
        </p:scale>
        <p:origin x="2442" y="-1074"/>
      </p:cViewPr>
      <p:guideLst>
        <p:guide orient="horz" pos="2783"/>
        <p:guide orient="horz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14" cy="762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2026-03-06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43120" y="685800"/>
            <a:ext cx="257176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3056" y="2134565"/>
            <a:ext cx="3030332" cy="2929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7740" y="2134565"/>
            <a:ext cx="3030332" cy="2929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342177" y="5314696"/>
            <a:ext cx="3030332" cy="2929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3486861" y="5314696"/>
            <a:ext cx="3030332" cy="2929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1">
              <a:rPr lang="ko-KR" altLang="en-US" smtClean="0"/>
              <a:pPr lvl="0"/>
              <a:t>2026-03-06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2026-03-06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3056" y="366349"/>
            <a:ext cx="6175016" cy="152468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3056" y="2134565"/>
            <a:ext cx="6175016" cy="603734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3056" y="8478966"/>
            <a:ext cx="1600930" cy="48705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2026-03-06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4219" y="8478966"/>
            <a:ext cx="2172690" cy="48705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7142" y="8478966"/>
            <a:ext cx="1600930" cy="48705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31746" name="직선 연결선 31745"/>
          <p:cNvCxnSpPr/>
          <p:nvPr/>
        </p:nvCxnSpPr>
        <p:spPr>
          <a:xfrm>
            <a:off x="0" y="533616"/>
            <a:ext cx="6861129" cy="0"/>
          </a:xfrm>
          <a:prstGeom prst="line">
            <a:avLst/>
          </a:prstGeom>
          <a:ln w="9491" cap="flat" cmpd="sng" algn="ctr">
            <a:solidFill>
              <a:schemeClr val="bg2"/>
            </a:solidFill>
            <a:prstDash val="sysDot"/>
            <a:round/>
          </a:ln>
        </p:spPr>
      </p:cxnSp>
      <p:cxnSp>
        <p:nvCxnSpPr>
          <p:cNvPr id="31747" name="직선 연결선 31746"/>
          <p:cNvCxnSpPr/>
          <p:nvPr/>
        </p:nvCxnSpPr>
        <p:spPr>
          <a:xfrm>
            <a:off x="0" y="1486553"/>
            <a:ext cx="6861129" cy="0"/>
          </a:xfrm>
          <a:prstGeom prst="line">
            <a:avLst/>
          </a:prstGeom>
          <a:ln w="9491" cap="flat" cmpd="sng" algn="ctr">
            <a:solidFill>
              <a:schemeClr val="bg2"/>
            </a:solidFill>
            <a:prstDash val="sysDot"/>
            <a:round/>
          </a:ln>
        </p:spPr>
      </p:cxnSp>
      <p:cxnSp>
        <p:nvCxnSpPr>
          <p:cNvPr id="31748" name="직선 연결선 31747"/>
          <p:cNvCxnSpPr/>
          <p:nvPr/>
        </p:nvCxnSpPr>
        <p:spPr>
          <a:xfrm>
            <a:off x="5145819" y="539981"/>
            <a:ext cx="0" cy="943389"/>
          </a:xfrm>
          <a:prstGeom prst="line">
            <a:avLst/>
          </a:prstGeom>
          <a:ln w="9491" cap="flat" cmpd="sng" algn="ctr">
            <a:solidFill>
              <a:schemeClr val="bg2"/>
            </a:solidFill>
            <a:prstDash val="sysDot"/>
            <a:round/>
          </a:ln>
        </p:spPr>
      </p:cxnSp>
      <p:sp>
        <p:nvSpPr>
          <p:cNvPr id="31749" name="직사각형 31748"/>
          <p:cNvSpPr/>
          <p:nvPr/>
        </p:nvSpPr>
        <p:spPr>
          <a:xfrm>
            <a:off x="0" y="1219773"/>
            <a:ext cx="6859510" cy="7532937"/>
          </a:xfrm>
          <a:prstGeom prst="rect">
            <a:avLst/>
          </a:prstGeom>
          <a:gradFill flip="xy" rotWithShape="1">
            <a:gsLst>
              <a:gs pos="0">
                <a:srgbClr val="DDDDDD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/>
          </p:nvPr>
        </p:nvSpPr>
        <p:spPr>
          <a:xfrm>
            <a:off x="686100" y="1905875"/>
            <a:ext cx="5730301" cy="2462344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45720" rIns="0" bIns="45720" anchor="t">
            <a:noAutofit/>
          </a:bodyPr>
          <a:lstStyle/>
          <a:p>
            <a:pPr lvl="0" algn="l">
              <a:spcAft>
                <a:spcPct val="0"/>
              </a:spcAft>
              <a:defRPr lang="ko-KR" altLang="en-US"/>
            </a:pPr>
            <a:r>
              <a:rPr lang="ko-KR" altLang="en-US" sz="32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기계설계</a:t>
            </a:r>
            <a:r>
              <a:rPr lang="en-US" altLang="ko-KR" sz="32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32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기초 및 </a:t>
            </a:r>
            <a:br>
              <a:rPr lang="en-US" altLang="ko-KR" sz="32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</a:br>
            <a:r>
              <a:rPr lang="ko-KR" altLang="en-US" sz="32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과제 풀이 노하우 교육</a:t>
            </a:r>
            <a:br>
              <a:rPr lang="en-US" altLang="ko-KR" sz="32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</a:br>
            <a:br>
              <a:rPr lang="en-US" altLang="ko-KR" sz="32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</a:br>
            <a:br>
              <a:rPr lang="en-US" altLang="ko-KR" sz="32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</a:br>
            <a:r>
              <a:rPr lang="ko-KR" altLang="en-US" sz="20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일정 </a:t>
            </a:r>
            <a:r>
              <a:rPr lang="en-US" altLang="ko-KR" sz="20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: 5</a:t>
            </a:r>
            <a:r>
              <a:rPr lang="ko-KR" altLang="en-US" sz="20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월 </a:t>
            </a:r>
            <a:r>
              <a:rPr lang="en-US" altLang="ko-KR" sz="20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11</a:t>
            </a:r>
            <a:r>
              <a:rPr lang="ko-KR" altLang="en-US" sz="20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일 </a:t>
            </a:r>
            <a:r>
              <a:rPr lang="en-US" altLang="ko-KR" sz="20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~ 13</a:t>
            </a:r>
            <a:r>
              <a:rPr lang="ko-KR" altLang="en-US" sz="20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일 </a:t>
            </a:r>
            <a:endParaRPr lang="ko-KR" altLang="en-US" sz="2000" b="1" i="0" dirty="0">
              <a:solidFill>
                <a:srgbClr val="0070C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15362" name="TextBox 15361"/>
          <p:cNvSpPr txBox="1"/>
          <p:nvPr/>
        </p:nvSpPr>
        <p:spPr>
          <a:xfrm>
            <a:off x="2657080" y="107983"/>
            <a:ext cx="4145254" cy="4622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t">
            <a:sp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전수 과정 분류(NCS 분류)</a:t>
            </a:r>
          </a:p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15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 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01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 0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2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</a:t>
            </a:r>
          </a:p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en-US" sz="1000" b="0" i="0" dirty="0">
              <a:solidFill>
                <a:srgbClr val="CC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15367" name="TextBox 15366"/>
          <p:cNvSpPr txBox="1"/>
          <p:nvPr/>
        </p:nvSpPr>
        <p:spPr>
          <a:xfrm>
            <a:off x="1185855" y="6230048"/>
            <a:ext cx="2483937" cy="2604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100" b="0" i="0" dirty="0">
                <a:solidFill>
                  <a:schemeClr val="tx1"/>
                </a:solidFill>
                <a:latin typeface="맑은 고딕"/>
                <a:ea typeface="맑은 고딕"/>
                <a:sym typeface="Wingdings"/>
              </a:rPr>
              <a:t>지방대회 과제 분석 </a:t>
            </a:r>
          </a:p>
        </p:txBody>
      </p:sp>
      <p:sp>
        <p:nvSpPr>
          <p:cNvPr id="15368" name="TextBox 15367"/>
          <p:cNvSpPr txBox="1"/>
          <p:nvPr/>
        </p:nvSpPr>
        <p:spPr>
          <a:xfrm>
            <a:off x="3981873" y="6215621"/>
            <a:ext cx="2483992" cy="2620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lvl="0" latinLnBrk="0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100" dirty="0">
                <a:latin typeface="맑은 고딕"/>
                <a:ea typeface="맑은 고딕"/>
                <a:sym typeface="Wingdings"/>
              </a:rPr>
              <a:t>과거 전국대회 과제 분석</a:t>
            </a:r>
          </a:p>
        </p:txBody>
      </p:sp>
      <p:sp>
        <p:nvSpPr>
          <p:cNvPr id="15369" name="TextBox 15368"/>
          <p:cNvSpPr txBox="1"/>
          <p:nvPr/>
        </p:nvSpPr>
        <p:spPr>
          <a:xfrm>
            <a:off x="1222350" y="8296430"/>
            <a:ext cx="2483937" cy="2620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lvl="0" latinLnBrk="0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100" dirty="0">
                <a:latin typeface="맑은 고딕"/>
                <a:ea typeface="맑은 고딕"/>
                <a:sym typeface="Wingdings"/>
              </a:rPr>
              <a:t>직종 과제 풀이 노하우</a:t>
            </a:r>
          </a:p>
        </p:txBody>
      </p:sp>
      <p:sp>
        <p:nvSpPr>
          <p:cNvPr id="15370" name="TextBox 15369"/>
          <p:cNvSpPr txBox="1"/>
          <p:nvPr/>
        </p:nvSpPr>
        <p:spPr>
          <a:xfrm>
            <a:off x="3932409" y="8279867"/>
            <a:ext cx="2483992" cy="2620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lvl="0" latinLnBrk="0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100" dirty="0">
                <a:latin typeface="맑은 고딕"/>
                <a:ea typeface="맑은 고딕"/>
                <a:sym typeface="Wingdings"/>
              </a:rPr>
              <a:t>전국대회 준비를 위한 훈련 방법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rcRect l="-2055" r="-2055"/>
          <a:stretch/>
        </p:blipFill>
        <p:spPr>
          <a:xfrm>
            <a:off x="1230730" y="4584267"/>
            <a:ext cx="2451212" cy="1660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l="-18074" r="-18074"/>
          <a:stretch/>
        </p:blipFill>
        <p:spPr>
          <a:xfrm>
            <a:off x="3919735" y="4584266"/>
            <a:ext cx="2483198" cy="1635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rcRect l="-2186" r="-2186"/>
          <a:stretch/>
        </p:blipFill>
        <p:spPr>
          <a:xfrm>
            <a:off x="1230729" y="6551510"/>
            <a:ext cx="2451214" cy="165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/>
          <a:srcRect t="-18784" b="-18784"/>
          <a:stretch/>
        </p:blipFill>
        <p:spPr>
          <a:xfrm>
            <a:off x="3919735" y="6551510"/>
            <a:ext cx="2483198" cy="165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제목 1"/>
          <p:cNvSpPr>
            <a:spLocks noGrp="1"/>
          </p:cNvSpPr>
          <p:nvPr>
            <p:ph type="title"/>
          </p:nvPr>
        </p:nvSpPr>
        <p:spPr>
          <a:xfrm>
            <a:off x="152485" y="0"/>
            <a:ext cx="6556156" cy="431996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45720" rIns="0" bIns="45720" anchor="t">
            <a:noAutofit/>
          </a:bodyPr>
          <a:lstStyle/>
          <a:p>
            <a:pPr lvl="0" algn="l">
              <a:spcAft>
                <a:spcPct val="0"/>
              </a:spcAft>
              <a:defRPr lang="ko-KR" altLang="en-US"/>
            </a:pPr>
            <a:r>
              <a:rPr lang="ko-KR" altLang="en-US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기계설계</a:t>
            </a:r>
            <a:r>
              <a:rPr lang="en-US" altLang="ko-KR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기초 및 과제 풀이 노하우 교육</a:t>
            </a:r>
            <a:endParaRPr lang="ko-KR" altLang="en-US" sz="1800" b="1" i="0" dirty="0">
              <a:solidFill>
                <a:srgbClr val="0070C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graphicFrame>
        <p:nvGraphicFramePr>
          <p:cNvPr id="19459" name="표 19458"/>
          <p:cNvGraphicFramePr/>
          <p:nvPr>
            <p:extLst>
              <p:ext uri="{D42A27DB-BD31-4B8C-83A1-F6EECF244321}">
                <p14:modId xmlns:p14="http://schemas.microsoft.com/office/powerpoint/2010/main" val="3697579743"/>
              </p:ext>
            </p:extLst>
          </p:nvPr>
        </p:nvGraphicFramePr>
        <p:xfrm>
          <a:off x="142937" y="1597777"/>
          <a:ext cx="6565704" cy="1777231"/>
        </p:xfrm>
        <a:graphic>
          <a:graphicData uri="http://schemas.openxmlformats.org/drawingml/2006/table">
            <a:tbl>
              <a:tblPr firstRow="1" bandRow="1"/>
              <a:tblGrid>
                <a:gridCol w="291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성명 : 박정훈</a:t>
                      </a:r>
                      <a:endParaRPr lang="ko-KR" altLang="ko-KR" sz="1000" b="0" i="0" dirty="0">
                        <a:solidFill>
                          <a:schemeClr val="bg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6" marR="43196" marT="35994" marB="35994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경력</a:t>
                      </a:r>
                    </a:p>
                  </a:txBody>
                  <a:tcPr marL="43196" marR="43196" marT="35994" marB="35994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674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9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사진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6" marR="43196" marT="35994" marB="35994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105" lvl="0" indent="-92105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현 소속(직책) : 삼성전자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(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주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)</a:t>
                      </a:r>
                      <a: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/ Associate</a:t>
                      </a:r>
                      <a:endParaRPr lang="ko-KR" altLang="en-US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92105" lvl="0" indent="-92105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주요 경력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- 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프랑스 국제기능올림픽 기계설계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/CAD 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은메달 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(2024)</a:t>
                      </a:r>
                      <a:endParaRPr lang="ko-KR" altLang="en-US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92105" lvl="0" indent="-92105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- 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삼성전자㈜ 기능올림픽</a:t>
                      </a: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기계설계</a:t>
                      </a:r>
                      <a: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/CAD 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전담 코치 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(2026~)</a:t>
                      </a:r>
                    </a:p>
                  </a:txBody>
                  <a:tcPr marL="43196" marR="43196" marT="35994" marB="35994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674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0" name="TextBox 19469"/>
          <p:cNvSpPr txBox="1"/>
          <p:nvPr/>
        </p:nvSpPr>
        <p:spPr>
          <a:xfrm>
            <a:off x="142937" y="1346798"/>
            <a:ext cx="2121845" cy="17789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전수 위원 소개</a:t>
            </a:r>
            <a:endParaRPr lang="ko-KR" altLang="ko-KR" sz="1000" b="0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19471" name="직사각형 19470"/>
          <p:cNvSpPr/>
          <p:nvPr/>
        </p:nvSpPr>
        <p:spPr>
          <a:xfrm>
            <a:off x="142937" y="1346798"/>
            <a:ext cx="73032" cy="1778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</a:ln>
        </p:spPr>
      </p:sp>
      <p:sp>
        <p:nvSpPr>
          <p:cNvPr id="19473" name="모서리가 둥근 직사각형 19472"/>
          <p:cNvSpPr/>
          <p:nvPr/>
        </p:nvSpPr>
        <p:spPr>
          <a:xfrm>
            <a:off x="5158596" y="551371"/>
            <a:ext cx="1702579" cy="644616"/>
          </a:xfrm>
          <a:prstGeom prst="roundRect">
            <a:avLst>
              <a:gd name="adj" fmla="val 7291"/>
            </a:avLst>
          </a:prstGeom>
          <a:noFill/>
          <a:ln w="9525" cap="flat" cmpd="sng" algn="ctr">
            <a:noFill/>
            <a:prstDash val="solid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3200" tIns="45720" rIns="4320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시 간: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3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일,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16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시간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개설 인원: 최대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20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명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합숙 여부 : </a:t>
            </a:r>
            <a:r>
              <a:rPr lang="ko-KR" altLang="en-US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합숙 가능</a:t>
            </a:r>
            <a:endParaRPr lang="en-US" altLang="ko-KR" sz="100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기술 수준 : 중</a:t>
            </a:r>
          </a:p>
        </p:txBody>
      </p:sp>
      <p:sp>
        <p:nvSpPr>
          <p:cNvPr id="19474" name="TextBox 19473"/>
          <p:cNvSpPr txBox="1"/>
          <p:nvPr/>
        </p:nvSpPr>
        <p:spPr>
          <a:xfrm>
            <a:off x="138191" y="3506779"/>
            <a:ext cx="2121845" cy="17789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참고 교재</a:t>
            </a:r>
            <a:endParaRPr lang="ko-KR" altLang="ko-KR" sz="1000" b="0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19475" name="직사각형 19474"/>
          <p:cNvSpPr/>
          <p:nvPr/>
        </p:nvSpPr>
        <p:spPr>
          <a:xfrm>
            <a:off x="138191" y="3506779"/>
            <a:ext cx="73032" cy="1778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</a:ln>
        </p:spPr>
      </p:sp>
      <p:graphicFrame>
        <p:nvGraphicFramePr>
          <p:cNvPr id="19476" name="표 19475"/>
          <p:cNvGraphicFramePr/>
          <p:nvPr>
            <p:extLst>
              <p:ext uri="{D42A27DB-BD31-4B8C-83A1-F6EECF244321}">
                <p14:modId xmlns:p14="http://schemas.microsoft.com/office/powerpoint/2010/main" val="3125217892"/>
              </p:ext>
            </p:extLst>
          </p:nvPr>
        </p:nvGraphicFramePr>
        <p:xfrm>
          <a:off x="142937" y="3776798"/>
          <a:ext cx="6537117" cy="645269"/>
        </p:xfrm>
        <a:graphic>
          <a:graphicData uri="http://schemas.openxmlformats.org/drawingml/2006/table">
            <a:tbl>
              <a:tblPr firstRow="1" bandRow="1"/>
              <a:tblGrid>
                <a:gridCol w="271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9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교재명</a:t>
                      </a:r>
                    </a:p>
                  </a:txBody>
                  <a:tcPr marL="43198" marR="43198" marT="35992" marB="35992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저자</a:t>
                      </a:r>
                    </a:p>
                  </a:txBody>
                  <a:tcPr marL="43198" marR="43198" marT="35992" marB="35992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674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비고</a:t>
                      </a:r>
                    </a:p>
                  </a:txBody>
                  <a:tcPr marL="43198" marR="43198" marT="35992" marB="35992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674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85">
                <a:tc>
                  <a:txBody>
                    <a:bodyPr/>
                    <a:lstStyle/>
                    <a:p>
                      <a:pPr marL="92105" lvl="0" indent="-92105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자체 교재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8" marR="43198" marT="35992" marB="35992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-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8" marR="43198" marT="35992" marB="35992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674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자체제작 교재 사용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8" marR="43198" marT="35992" marB="35992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674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2485" y="4497852"/>
            <a:ext cx="2121845" cy="17789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과정 평가표</a:t>
            </a:r>
            <a:endParaRPr lang="ko-KR" altLang="ko-KR" sz="1000" b="0" i="0" dirty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2485" y="4497852"/>
            <a:ext cx="73032" cy="1778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</a:ln>
        </p:spPr>
      </p:sp>
      <p:sp>
        <p:nvSpPr>
          <p:cNvPr id="16" name="TextBox 15"/>
          <p:cNvSpPr txBox="1"/>
          <p:nvPr/>
        </p:nvSpPr>
        <p:spPr>
          <a:xfrm>
            <a:off x="2657080" y="225338"/>
            <a:ext cx="414525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b" anchorCtr="0">
            <a:spAutoFit/>
          </a:bodyPr>
          <a:lstStyle/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전수 과정 분류(NCS 분류)</a:t>
            </a:r>
          </a:p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15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 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01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 0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2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041" y="584481"/>
            <a:ext cx="489969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000" dirty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[과정 개요]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본 교육과정에서는 예비 숙련 </a:t>
            </a:r>
            <a:r>
              <a:rPr lang="ko-KR" altLang="en-US" sz="1000" dirty="0" err="1">
                <a:latin typeface="맑은 고딕"/>
                <a:ea typeface="맑은 고딕"/>
                <a:sym typeface="Wingdings"/>
              </a:rPr>
              <a:t>기술인을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대상으로 기계설계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직종의</a:t>
            </a:r>
            <a:br>
              <a:rPr lang="en-US" altLang="ko-KR" sz="1000" dirty="0">
                <a:latin typeface="맑은 고딕"/>
                <a:ea typeface="맑은 고딕"/>
                <a:sym typeface="Wingdings"/>
              </a:rPr>
            </a:b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’26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년 지방기능경기대회 과제 분석을 통해 요구사항과 직종 기초 능력인 도면 제작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, </a:t>
            </a:r>
            <a:br>
              <a:rPr lang="en-US" altLang="ko-KR" sz="1000" dirty="0">
                <a:latin typeface="맑은 고딕"/>
                <a:ea typeface="맑은 고딕"/>
                <a:sym typeface="Wingdings"/>
              </a:rPr>
            </a:b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공차 개념을 이해할 수 있다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.</a:t>
            </a:r>
            <a:endParaRPr lang="ko-KR" altLang="en-US" sz="1000" dirty="0">
              <a:latin typeface="맑은 고딕"/>
              <a:ea typeface="맑은 고딕"/>
              <a:sym typeface="Wingdings"/>
            </a:endParaRPr>
          </a:p>
        </p:txBody>
      </p:sp>
      <p:graphicFrame>
        <p:nvGraphicFramePr>
          <p:cNvPr id="19" name="표 18"/>
          <p:cNvGraphicFramePr/>
          <p:nvPr>
            <p:extLst>
              <p:ext uri="{D42A27DB-BD31-4B8C-83A1-F6EECF244321}">
                <p14:modId xmlns:p14="http://schemas.microsoft.com/office/powerpoint/2010/main" val="3256043195"/>
              </p:ext>
            </p:extLst>
          </p:nvPr>
        </p:nvGraphicFramePr>
        <p:xfrm>
          <a:off x="142937" y="4766251"/>
          <a:ext cx="6537116" cy="4235537"/>
        </p:xfrm>
        <a:graphic>
          <a:graphicData uri="http://schemas.openxmlformats.org/drawingml/2006/table">
            <a:tbl>
              <a:tblPr firstRow="1" bandRow="1"/>
              <a:tblGrid>
                <a:gridCol w="96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553">
                  <a:extLst>
                    <a:ext uri="{9D8B030D-6E8A-4147-A177-3AD203B41FA5}">
                      <a16:colId xmlns:a16="http://schemas.microsoft.com/office/drawing/2014/main" val="94327532"/>
                    </a:ext>
                  </a:extLst>
                </a:gridCol>
              </a:tblGrid>
              <a:tr h="4971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 err="1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모듈명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세부 내용</a:t>
                      </a: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미흡</a:t>
                      </a: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보통</a:t>
                      </a: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우수</a:t>
                      </a: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788"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요소설계검증</a:t>
                      </a:r>
                      <a:endParaRPr lang="en-US" altLang="ko-KR" sz="9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1501020110_19v3</a:t>
                      </a:r>
                      <a:endParaRPr lang="ko-KR" altLang="ko-KR" sz="8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요소부품의</a:t>
                      </a: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성능과 사양을 파악할 수 있는 다양한 정보를 확보할 수 있다</a:t>
                      </a: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요소설계부품의 형태</a:t>
                      </a: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, </a:t>
                      </a: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구조</a:t>
                      </a: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, </a:t>
                      </a: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재질</a:t>
                      </a: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, </a:t>
                      </a:r>
                      <a:r>
                        <a:rPr lang="ko-KR" altLang="en-US" sz="9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사용요건을</a:t>
                      </a: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검토하여 </a:t>
                      </a:r>
                      <a:r>
                        <a:rPr lang="ko-KR" altLang="en-US" sz="9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설계계획에</a:t>
                      </a: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반영할 수 있다</a:t>
                      </a: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요구되는 기계요소부품의 선정이 적합한지 판단하고 확인할 수 있다</a:t>
                      </a: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①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②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③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98"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3D</a:t>
                      </a: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형상모델링검토</a:t>
                      </a:r>
                      <a:endParaRPr lang="en-US" altLang="ko-KR" sz="9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1501020114_19v4</a:t>
                      </a:r>
                      <a:endParaRPr lang="ko-KR" altLang="ko-KR" sz="8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3D</a:t>
                      </a: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형상모델링의 관련</a:t>
                      </a: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정보를 도출하고 수정할 수 있다</a:t>
                      </a:r>
                      <a:r>
                        <a:rPr lang="en-US" altLang="ko-KR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조립품의 간섭 및 </a:t>
                      </a:r>
                      <a:r>
                        <a:rPr lang="ko-KR" altLang="en-US" sz="9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조립여부를</a:t>
                      </a: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점검하고 수정할 수 있다</a:t>
                      </a:r>
                      <a:r>
                        <a:rPr lang="en-US" altLang="ko-KR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편집기능을 활용하여 모델링을 하고 수정할 수 있다</a:t>
                      </a:r>
                      <a:r>
                        <a:rPr lang="en-US" altLang="ko-KR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  <a:endParaRPr lang="ko-KR" altLang="ko-KR" sz="9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①</a:t>
                      </a:r>
                      <a:endParaRPr lang="ko-KR" altLang="ko-KR" sz="1000" b="0" i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②</a:t>
                      </a:r>
                      <a:endParaRPr lang="ko-KR" altLang="ko-KR" sz="1000" b="0" i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③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419"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9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도면분석</a:t>
                      </a:r>
                      <a:endParaRPr lang="en-US" altLang="ko-KR" sz="9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1501020115_16v3</a:t>
                      </a:r>
                      <a:endParaRPr lang="ko-KR" altLang="ko-KR" sz="8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작업 요구사항에 적합한 설계 자료를 수집하고 도면을 준비할 수 있다</a:t>
                      </a:r>
                      <a:r>
                        <a:rPr lang="en-US" altLang="ko-KR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설계사양서</a:t>
                      </a: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및 관련 도면을 파악하여 </a:t>
                      </a:r>
                      <a:r>
                        <a:rPr lang="ko-KR" altLang="en-US" sz="9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전체기능과</a:t>
                      </a: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작동원리를 검토할 수 있다</a:t>
                      </a:r>
                      <a:r>
                        <a:rPr lang="en-US" altLang="ko-KR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조립도 및 </a:t>
                      </a:r>
                      <a:r>
                        <a:rPr lang="ko-KR" altLang="en-US" sz="9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부품도를</a:t>
                      </a: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파악하여 각각의 </a:t>
                      </a:r>
                      <a:r>
                        <a:rPr lang="ko-KR" altLang="en-US" sz="9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요소부품의</a:t>
                      </a: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품명과 재질을 확인할 수 있다</a:t>
                      </a:r>
                      <a:r>
                        <a:rPr lang="en-US" altLang="ko-KR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도면에서 </a:t>
                      </a:r>
                      <a:r>
                        <a:rPr lang="ko-KR" altLang="en-US" sz="9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표준부품과</a:t>
                      </a: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호환성을 파악하여 </a:t>
                      </a:r>
                      <a:r>
                        <a:rPr lang="ko-KR" altLang="en-US" sz="9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조립부분의</a:t>
                      </a:r>
                      <a:r>
                        <a:rPr lang="ko-KR" altLang="en-US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형상을 검토할 수 있다</a:t>
                      </a:r>
                      <a:r>
                        <a:rPr lang="en-US" altLang="ko-KR" sz="9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  <a:endParaRPr lang="ko-KR" altLang="ko-KR" sz="9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①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②</a:t>
                      </a:r>
                      <a:endParaRPr lang="ko-KR" altLang="ko-KR" sz="1000" b="0" i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③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717"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None/>
                        <a:defRPr lang="ko-KR" altLang="en-US"/>
                      </a:pP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메커니즘구성</a:t>
                      </a:r>
                      <a:endParaRPr lang="en-US" altLang="ko-KR" sz="9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None/>
                        <a:defRPr lang="ko-KR" altLang="en-US"/>
                      </a:pP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1501020202_19v3</a:t>
                      </a:r>
                      <a:endParaRPr lang="ko-KR" altLang="ko-KR" sz="8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구성요소의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기구학적인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특성을 고려하여 메커니즘에 적용 여부를 결정할 수 있다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설계사항에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의하여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 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설계할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구성부품의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기능 및 성능을 검토하고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 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이를 위해 필요한 단위 구동요소들의 종류를 확인할 수 있다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.</a:t>
                      </a:r>
                      <a:endParaRPr lang="ko-KR" altLang="ko-KR" sz="9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①</a:t>
                      </a:r>
                      <a:endParaRPr lang="ko-KR" altLang="ko-KR" sz="1000" b="0" i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②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③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926"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None/>
                        <a:defRPr lang="ko-KR" altLang="en-US"/>
                      </a:pP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요소부품설계검토</a:t>
                      </a:r>
                      <a:endParaRPr lang="en-US" altLang="ko-KR" sz="9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None/>
                        <a:defRPr lang="ko-KR" altLang="en-US"/>
                      </a:pP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1501020205_19v4</a:t>
                      </a:r>
                      <a:endParaRPr lang="ko-KR" altLang="ko-KR" sz="8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요소부품의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조립과 분해를 고려하여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제작공정에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반영할 수 있다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요소부품의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특성을 분석하여 소재를 선정할 수 있다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요소부품의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종류와 특성에 따라 크기와 형상을 결정할 수 있다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요소부품의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기능에 따라 윤활 방법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조립방법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</a:t>
                      </a:r>
                      <a:r>
                        <a:rPr lang="en-US" altLang="ko-KR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</a:t>
                      </a:r>
                      <a:r>
                        <a:rPr lang="ko-KR" altLang="en-US" sz="900" b="0" i="0" kern="120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기하공차</a:t>
                      </a:r>
                      <a:r>
                        <a:rPr lang="en-US" altLang="ko-KR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 </a:t>
                      </a:r>
                      <a:r>
                        <a:rPr lang="ko-KR" altLang="en-US" sz="900" b="0" i="0" kern="120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치수공차를</a:t>
                      </a:r>
                      <a:r>
                        <a:rPr lang="ko-KR" altLang="en-US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결정할 수 있다</a:t>
                      </a:r>
                      <a:r>
                        <a:rPr lang="en-US" altLang="ko-KR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.</a:t>
                      </a:r>
                      <a:endParaRPr lang="ko-KR" altLang="ko-KR" sz="9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①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②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③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27488"/>
                  </a:ext>
                </a:extLst>
              </a:tr>
              <a:tr h="532321"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None/>
                        <a:defRPr lang="ko-KR" altLang="en-US"/>
                      </a:pPr>
                      <a:r>
                        <a:rPr lang="ko-KR" altLang="en-US" sz="9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치공구설계</a:t>
                      </a:r>
                      <a:endParaRPr lang="en-US" altLang="ko-KR" sz="9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None/>
                        <a:defRPr lang="ko-KR" altLang="en-US"/>
                      </a:pPr>
                      <a:r>
                        <a:rPr lang="en-US" altLang="ko-KR" sz="8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1501020210_19v3</a:t>
                      </a:r>
                      <a:endParaRPr lang="ko-KR" altLang="ko-KR" sz="8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생산부품의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기능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, 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성능</a:t>
                      </a:r>
                      <a:r>
                        <a:rPr lang="en-US" altLang="ko-KR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</a:t>
                      </a:r>
                      <a:r>
                        <a:rPr lang="ko-KR" altLang="en-US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및 제원을 파악하고 특성을 분석할 수 있다</a:t>
                      </a:r>
                      <a:r>
                        <a:rPr lang="en-US" altLang="ko-KR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생산부품의</a:t>
                      </a:r>
                      <a:r>
                        <a:rPr lang="ko-KR" altLang="en-US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장착 및 </a:t>
                      </a:r>
                      <a:r>
                        <a:rPr lang="ko-KR" altLang="en-US" sz="900" b="0" i="0" kern="120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탈착이</a:t>
                      </a:r>
                      <a:r>
                        <a:rPr lang="ko-KR" altLang="en-US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용이하게 </a:t>
                      </a:r>
                      <a:r>
                        <a:rPr lang="ko-KR" altLang="en-US" sz="900" b="0" i="0" kern="120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치공구의</a:t>
                      </a:r>
                      <a:r>
                        <a:rPr lang="ko-KR" altLang="en-US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공정 순서를 정할 수 있다</a:t>
                      </a:r>
                      <a:r>
                        <a:rPr lang="en-US" altLang="ko-KR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.</a:t>
                      </a:r>
                      <a:endParaRPr lang="en-US" altLang="ko-KR" sz="9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위치결정구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,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지지구</a:t>
                      </a:r>
                      <a:r>
                        <a:rPr lang="en-US" altLang="ko-KR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, </a:t>
                      </a:r>
                      <a:r>
                        <a:rPr lang="ko-KR" altLang="en-US" sz="9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클램핑</a:t>
                      </a:r>
                      <a:r>
                        <a:rPr lang="ko-KR" altLang="en-US" sz="9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등의 요소들을 고려하여 설계할</a:t>
                      </a:r>
                      <a:r>
                        <a:rPr lang="ko-KR" altLang="en-US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수 있다</a:t>
                      </a:r>
                      <a:r>
                        <a:rPr lang="en-US" altLang="ko-KR" sz="9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.</a:t>
                      </a:r>
                      <a:endParaRPr lang="ko-KR" altLang="ko-KR" sz="9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①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②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③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6" marB="36006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166636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3" y="1858592"/>
            <a:ext cx="1098712" cy="14880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3" name="TextBox 17482"/>
          <p:cNvSpPr txBox="1"/>
          <p:nvPr/>
        </p:nvSpPr>
        <p:spPr>
          <a:xfrm>
            <a:off x="208041" y="584481"/>
            <a:ext cx="489969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000" dirty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[과정 개요]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본 교육과정에서는 예비 숙련 </a:t>
            </a:r>
            <a:r>
              <a:rPr lang="ko-KR" altLang="en-US" sz="1000" dirty="0" err="1">
                <a:latin typeface="맑은 고딕"/>
                <a:ea typeface="맑은 고딕"/>
                <a:sym typeface="Wingdings"/>
              </a:rPr>
              <a:t>기술인을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대상으로 기계설계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직종의</a:t>
            </a:r>
            <a:br>
              <a:rPr lang="en-US" altLang="ko-KR" sz="1000" dirty="0">
                <a:latin typeface="맑은 고딕"/>
                <a:ea typeface="맑은 고딕"/>
                <a:sym typeface="Wingdings"/>
              </a:rPr>
            </a:b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’26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년 지방기능경기대회 과제 분석을 통해 요구사항과 직종 기초 능력인 도면 제작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, </a:t>
            </a:r>
            <a:br>
              <a:rPr lang="en-US" altLang="ko-KR" sz="1000" dirty="0">
                <a:latin typeface="맑은 고딕"/>
                <a:ea typeface="맑은 고딕"/>
                <a:sym typeface="Wingdings"/>
              </a:rPr>
            </a:b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공차 개념을 이해할 수 있다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.</a:t>
            </a:r>
            <a:endParaRPr lang="ko-KR" altLang="en-US" sz="1000" dirty="0">
              <a:latin typeface="맑은 고딕"/>
              <a:ea typeface="맑은 고딕"/>
              <a:sym typeface="Wingding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7080" y="225338"/>
            <a:ext cx="414525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b" anchorCtr="0">
            <a:spAutoFit/>
          </a:bodyPr>
          <a:lstStyle/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전수 과정 분류(NCS 분류)</a:t>
            </a:r>
          </a:p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15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 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01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 0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2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692" y="3099238"/>
            <a:ext cx="6327458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"/>
              <a:defRPr lang="ko-KR" altLang="en-US"/>
            </a:pPr>
            <a:r>
              <a:rPr lang="ko-KR" altLang="en-US" sz="1000" b="0" i="0" dirty="0">
                <a:latin typeface="맑은 고딕"/>
                <a:ea typeface="맑은 고딕"/>
                <a:sym typeface="Wingdings"/>
              </a:rPr>
              <a:t> 주어진 요구사항과 설계도면을 해석하고 활용하여</a:t>
            </a:r>
            <a:r>
              <a:rPr lang="en-US" altLang="ko-KR" sz="1000" b="0" i="0" dirty="0">
                <a:latin typeface="맑은 고딕"/>
                <a:ea typeface="맑은 고딕"/>
                <a:sym typeface="Wingdings"/>
              </a:rPr>
              <a:t>, </a:t>
            </a:r>
            <a:r>
              <a:rPr lang="ko-KR" altLang="en-US" sz="1000" b="0" i="0" dirty="0">
                <a:latin typeface="맑은 고딕"/>
                <a:ea typeface="맑은 고딕"/>
                <a:sym typeface="Wingdings"/>
              </a:rPr>
              <a:t>그에 맞는 결과물을 완성할 수 있는 능력을 함양</a:t>
            </a:r>
            <a:r>
              <a:rPr lang="en-US" altLang="ko-KR" sz="1000" b="0" i="0" dirty="0">
                <a:latin typeface="맑은 고딕"/>
                <a:ea typeface="맑은 고딕"/>
                <a:sym typeface="Wingdings"/>
              </a:rPr>
              <a:t>.</a:t>
            </a:r>
          </a:p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"/>
              <a:defRPr lang="ko-KR" altLang="en-US"/>
            </a:pP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요구사항에서 중요한 설계 포인트를 찾아내고 이를 모델링에 반영할 수 있는 능력을 함양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.</a:t>
            </a:r>
          </a:p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"/>
              <a:defRPr lang="ko-KR" altLang="en-US"/>
            </a:pPr>
            <a:r>
              <a:rPr lang="en-US" altLang="ko-KR" sz="1000" b="0" i="0" dirty="0"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000" b="0" i="0" dirty="0">
                <a:latin typeface="맑은 고딕"/>
                <a:ea typeface="맑은 고딕"/>
                <a:sym typeface="Wingdings"/>
              </a:rPr>
              <a:t>적절한 </a:t>
            </a:r>
            <a:r>
              <a:rPr lang="ko-KR" altLang="en-US" sz="1000" b="0" i="0" dirty="0" err="1">
                <a:latin typeface="맑은 고딕"/>
                <a:ea typeface="맑은 고딕"/>
                <a:sym typeface="Wingdings"/>
              </a:rPr>
              <a:t>치수공차와</a:t>
            </a:r>
            <a:r>
              <a:rPr lang="ko-KR" altLang="en-US" sz="1000" b="0" i="0" dirty="0"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000" b="0" i="0" dirty="0" err="1">
                <a:latin typeface="맑은 고딕"/>
                <a:ea typeface="맑은 고딕"/>
                <a:sym typeface="Wingdings"/>
              </a:rPr>
              <a:t>형상공차를</a:t>
            </a:r>
            <a:r>
              <a:rPr lang="ko-KR" altLang="en-US" sz="1000" b="0" i="0" dirty="0">
                <a:latin typeface="맑은 고딕"/>
                <a:ea typeface="맑은 고딕"/>
                <a:sym typeface="Wingdings"/>
              </a:rPr>
              <a:t> 선정하여 도면에 표현할 수 있는 능력을 함양</a:t>
            </a:r>
            <a:r>
              <a:rPr lang="en-US" altLang="ko-KR" sz="1000" b="0" i="0" dirty="0">
                <a:latin typeface="맑은 고딕"/>
                <a:ea typeface="맑은 고딕"/>
                <a:sym typeface="Wingdings"/>
              </a:rPr>
              <a:t>.</a:t>
            </a:r>
          </a:p>
        </p:txBody>
      </p:sp>
      <p:grpSp>
        <p:nvGrpSpPr>
          <p:cNvPr id="48" name="그룹 47"/>
          <p:cNvGrpSpPr/>
          <p:nvPr/>
        </p:nvGrpSpPr>
        <p:grpSpPr>
          <a:xfrm>
            <a:off x="142937" y="2867055"/>
            <a:ext cx="2121845" cy="177890"/>
            <a:chOff x="142937" y="1810564"/>
            <a:chExt cx="2121845" cy="177890"/>
          </a:xfrm>
        </p:grpSpPr>
        <p:sp>
          <p:nvSpPr>
            <p:cNvPr id="49" name="TextBox 48"/>
            <p:cNvSpPr txBox="1"/>
            <p:nvPr/>
          </p:nvSpPr>
          <p:spPr>
            <a:xfrm>
              <a:off x="142937" y="1810564"/>
              <a:ext cx="2121845" cy="17789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1000" b="0" i="0">
                  <a:solidFill>
                    <a:srgbClr val="FFFFFF">
                      <a:alpha val="100000"/>
                    </a:srgbClr>
                  </a:solidFill>
                  <a:latin typeface="맑은 고딕"/>
                  <a:ea typeface="맑은 고딕"/>
                  <a:sym typeface="Webdings"/>
                </a:rPr>
                <a:t>교육목표(수행 준거)</a:t>
              </a:r>
              <a:endParaRPr lang="ko-KR" altLang="ko-KR" sz="1000" b="0" i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ingdings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42937" y="1810564"/>
              <a:ext cx="73032" cy="17789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</a:ln>
          </p:spPr>
        </p:sp>
      </p:grpSp>
      <p:grpSp>
        <p:nvGrpSpPr>
          <p:cNvPr id="51" name="그룹 50"/>
          <p:cNvGrpSpPr/>
          <p:nvPr/>
        </p:nvGrpSpPr>
        <p:grpSpPr>
          <a:xfrm>
            <a:off x="142937" y="3861416"/>
            <a:ext cx="2121845" cy="177890"/>
            <a:chOff x="142937" y="2745245"/>
            <a:chExt cx="2121845" cy="177890"/>
          </a:xfrm>
        </p:grpSpPr>
        <p:sp>
          <p:nvSpPr>
            <p:cNvPr id="52" name="TextBox 51"/>
            <p:cNvSpPr txBox="1"/>
            <p:nvPr/>
          </p:nvSpPr>
          <p:spPr>
            <a:xfrm>
              <a:off x="142937" y="2745245"/>
              <a:ext cx="2121845" cy="17789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1000" b="0" i="0">
                  <a:solidFill>
                    <a:srgbClr val="FFFFFF">
                      <a:alpha val="100000"/>
                    </a:srgbClr>
                  </a:solidFill>
                  <a:latin typeface="맑은 고딕"/>
                  <a:ea typeface="맑은 고딕"/>
                  <a:sym typeface="Webdings"/>
                </a:rPr>
                <a:t>교육 시간표</a:t>
              </a:r>
              <a:endParaRPr lang="ko-KR" altLang="ko-KR" sz="1000" b="0" i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ingdings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42937" y="2745245"/>
              <a:ext cx="73032" cy="17789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</a:ln>
          </p:spPr>
        </p:sp>
      </p:grpSp>
      <p:sp>
        <p:nvSpPr>
          <p:cNvPr id="54" name="TextBox 53"/>
          <p:cNvSpPr txBox="1"/>
          <p:nvPr/>
        </p:nvSpPr>
        <p:spPr>
          <a:xfrm>
            <a:off x="282692" y="1501147"/>
            <a:ext cx="6327456" cy="2462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"/>
              <a:defRPr lang="ko-KR" altLang="en-US"/>
            </a:pPr>
            <a:r>
              <a:rPr lang="ko-KR" altLang="en-US" sz="1000" b="0" i="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 기계설계</a:t>
            </a:r>
            <a:r>
              <a:rPr lang="en-US" altLang="ko-KR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000" b="0" i="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 직종 관련 기술 습득에 관심이 있는 자</a:t>
            </a:r>
            <a:r>
              <a:rPr lang="en-US" altLang="ko-KR" sz="1000" b="0" i="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, </a:t>
            </a:r>
            <a:r>
              <a:rPr lang="ko-KR" altLang="en-US" sz="1000" b="0" i="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기계설계</a:t>
            </a:r>
            <a:r>
              <a:rPr lang="en-US" altLang="ko-KR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/CAD </a:t>
            </a:r>
            <a:r>
              <a:rPr lang="ko-KR" altLang="en-US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직종 </a:t>
            </a:r>
            <a:r>
              <a:rPr lang="en-US" altLang="ko-KR" sz="1000" b="0" i="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2026</a:t>
            </a:r>
            <a:r>
              <a:rPr lang="ko-KR" altLang="en-US" sz="1000" b="0" i="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년 </a:t>
            </a:r>
            <a:r>
              <a:rPr lang="ko-KR" altLang="en-US" sz="1000" b="0" i="0" dirty="0" err="1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지방대회</a:t>
            </a:r>
            <a:r>
              <a:rPr lang="ko-KR" altLang="en-US" sz="1000" b="0" i="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 출전한 자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142937" y="1268964"/>
            <a:ext cx="2121845" cy="177890"/>
            <a:chOff x="142937" y="1268964"/>
            <a:chExt cx="2121845" cy="177890"/>
          </a:xfrm>
        </p:grpSpPr>
        <p:sp>
          <p:nvSpPr>
            <p:cNvPr id="56" name="TextBox 55"/>
            <p:cNvSpPr txBox="1"/>
            <p:nvPr/>
          </p:nvSpPr>
          <p:spPr>
            <a:xfrm>
              <a:off x="142937" y="1268964"/>
              <a:ext cx="2121845" cy="17789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1000" b="0" i="0" dirty="0">
                  <a:solidFill>
                    <a:srgbClr val="FFFFFF">
                      <a:alpha val="100000"/>
                    </a:srgbClr>
                  </a:solidFill>
                  <a:latin typeface="맑은 고딕"/>
                  <a:ea typeface="맑은 고딕"/>
                  <a:sym typeface="Webdings"/>
                </a:rPr>
                <a:t>대  상</a:t>
              </a:r>
              <a:endParaRPr lang="ko-KR" altLang="ko-KR" sz="1000" b="0" i="0" dirty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ingdings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2937" y="1268964"/>
              <a:ext cx="73032" cy="17789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</a:ln>
          </p:spPr>
        </p:sp>
      </p:grpSp>
      <p:sp>
        <p:nvSpPr>
          <p:cNvPr id="58" name="TextBox 57"/>
          <p:cNvSpPr txBox="1"/>
          <p:nvPr/>
        </p:nvSpPr>
        <p:spPr>
          <a:xfrm>
            <a:off x="282692" y="2033844"/>
            <a:ext cx="5892335" cy="2462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"/>
              <a:defRPr lang="ko-KR" altLang="en-US"/>
            </a:pPr>
            <a:r>
              <a:rPr lang="en-US" altLang="ko-KR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최대 </a:t>
            </a:r>
            <a:r>
              <a:rPr lang="en-US" altLang="ko-KR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20</a:t>
            </a:r>
            <a:r>
              <a:rPr lang="ko-KR" altLang="en-US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명</a:t>
            </a:r>
            <a:endParaRPr lang="ko-KR" altLang="en-US" sz="1000" b="0" i="0" dirty="0">
              <a:solidFill>
                <a:srgbClr val="FF0000"/>
              </a:solidFill>
              <a:latin typeface="맑은 고딕"/>
              <a:ea typeface="맑은 고딕"/>
              <a:sym typeface="Wingdings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142937" y="1801661"/>
            <a:ext cx="2121845" cy="177890"/>
            <a:chOff x="142937" y="1268964"/>
            <a:chExt cx="2121845" cy="177890"/>
          </a:xfrm>
        </p:grpSpPr>
        <p:sp>
          <p:nvSpPr>
            <p:cNvPr id="60" name="TextBox 59"/>
            <p:cNvSpPr txBox="1"/>
            <p:nvPr/>
          </p:nvSpPr>
          <p:spPr>
            <a:xfrm>
              <a:off x="142937" y="1268964"/>
              <a:ext cx="2121845" cy="17789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1000" b="0" i="0" dirty="0">
                  <a:solidFill>
                    <a:srgbClr val="FFFFFF">
                      <a:alpha val="100000"/>
                    </a:srgbClr>
                  </a:solidFill>
                  <a:latin typeface="맑은 고딕"/>
                  <a:ea typeface="맑은 고딕"/>
                  <a:sym typeface="Webdings"/>
                </a:rPr>
                <a:t>모 집 인 원</a:t>
              </a:r>
              <a:endParaRPr lang="ko-KR" altLang="ko-KR" sz="1000" b="0" i="0" dirty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ingdings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42937" y="1268964"/>
              <a:ext cx="73032" cy="17789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</a:ln>
          </p:spPr>
        </p:sp>
      </p:grpSp>
      <p:sp>
        <p:nvSpPr>
          <p:cNvPr id="62" name="TextBox 61"/>
          <p:cNvSpPr txBox="1"/>
          <p:nvPr/>
        </p:nvSpPr>
        <p:spPr>
          <a:xfrm>
            <a:off x="282692" y="2566541"/>
            <a:ext cx="5892335" cy="2462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"/>
              <a:defRPr lang="ko-KR" altLang="en-US"/>
            </a:pPr>
            <a:r>
              <a:rPr lang="en-US" altLang="ko-KR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맑은 고딕"/>
                <a:ea typeface="맑은 고딕"/>
                <a:sym typeface="Wingdings"/>
              </a:rPr>
              <a:t>오프라인</a:t>
            </a:r>
            <a:endParaRPr lang="ko-KR" altLang="en-US" sz="1000" b="0" i="0" dirty="0">
              <a:solidFill>
                <a:srgbClr val="FF0000"/>
              </a:solidFill>
              <a:latin typeface="맑은 고딕"/>
              <a:ea typeface="맑은 고딕"/>
              <a:sym typeface="Wingdings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142937" y="2334358"/>
            <a:ext cx="2121845" cy="177890"/>
            <a:chOff x="142937" y="1268964"/>
            <a:chExt cx="2121845" cy="177890"/>
          </a:xfrm>
        </p:grpSpPr>
        <p:sp>
          <p:nvSpPr>
            <p:cNvPr id="64" name="TextBox 63"/>
            <p:cNvSpPr txBox="1"/>
            <p:nvPr/>
          </p:nvSpPr>
          <p:spPr>
            <a:xfrm>
              <a:off x="142937" y="1268964"/>
              <a:ext cx="2121845" cy="17789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1000" b="0" i="0" dirty="0">
                  <a:solidFill>
                    <a:srgbClr val="FFFFFF">
                      <a:alpha val="100000"/>
                    </a:srgbClr>
                  </a:solidFill>
                  <a:latin typeface="맑은 고딕"/>
                  <a:ea typeface="맑은 고딕"/>
                  <a:sym typeface="Webdings"/>
                </a:rPr>
                <a:t>교 육 장 소</a:t>
              </a:r>
              <a:endParaRPr lang="ko-KR" altLang="ko-KR" sz="1000" b="0" i="0" dirty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ingdings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142937" y="1268964"/>
              <a:ext cx="73032" cy="17789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</a:ln>
          </p:spPr>
        </p:sp>
      </p:grpSp>
      <p:graphicFrame>
        <p:nvGraphicFramePr>
          <p:cNvPr id="66" name="표 65"/>
          <p:cNvGraphicFramePr/>
          <p:nvPr>
            <p:extLst>
              <p:ext uri="{D42A27DB-BD31-4B8C-83A1-F6EECF244321}">
                <p14:modId xmlns:p14="http://schemas.microsoft.com/office/powerpoint/2010/main" val="931419262"/>
              </p:ext>
            </p:extLst>
          </p:nvPr>
        </p:nvGraphicFramePr>
        <p:xfrm>
          <a:off x="206478" y="4103647"/>
          <a:ext cx="6403670" cy="4814932"/>
        </p:xfrm>
        <a:graphic>
          <a:graphicData uri="http://schemas.openxmlformats.org/drawingml/2006/table">
            <a:tbl>
              <a:tblPr firstRow="1" bandRow="1"/>
              <a:tblGrid>
                <a:gridCol w="632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6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과목명</a:t>
                      </a:r>
                    </a:p>
                  </a:txBody>
                  <a:tcPr marL="43200" marR="43200" marT="36005" marB="36005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일차(시간)</a:t>
                      </a:r>
                      <a:endParaRPr lang="ko-KR" altLang="ko-KR" sz="1000" b="0" i="0">
                        <a:solidFill>
                          <a:schemeClr val="bg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모듈명</a:t>
                      </a: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세부 내용</a:t>
                      </a: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NCS 능력단위</a:t>
                      </a: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990">
                <a:tc rowSpan="3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기계설계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/CAD</a:t>
                      </a:r>
                      <a:r>
                        <a:rPr lang="ko-KR" altLang="en-US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</a:t>
                      </a: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기초</a:t>
                      </a:r>
                      <a:endParaRPr lang="en-US" altLang="ko-KR" sz="10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  <a:sym typeface="Wingdings"/>
                      </a:endParaRPr>
                    </a:p>
                  </a:txBody>
                  <a:tcPr marL="43200" marR="43200" marT="36005" marB="36005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1일차(</a:t>
                      </a: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4</a:t>
                      </a:r>
                      <a:r>
                        <a:rPr lang="ko-KR" altLang="en-US" sz="1000" b="0" i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H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)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'26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년 </a:t>
                      </a: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지방대회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과제 분석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조립품의 간섭 및 </a:t>
                      </a:r>
                      <a:r>
                        <a:rPr lang="ko-KR" altLang="en-US" sz="10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조립여부를</a:t>
                      </a: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점검하고 수정할 수 있다</a:t>
                      </a:r>
                      <a: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r>
                        <a:rPr lang="ko-KR" altLang="en-US" sz="10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요소부품의</a:t>
                      </a: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기능에 따라 윤활 방법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 </a:t>
                      </a:r>
                      <a:r>
                        <a:rPr lang="ko-KR" altLang="en-US" sz="10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조립방법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</a:t>
                      </a:r>
                      <a:r>
                        <a:rPr lang="en-US" altLang="ko-KR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</a:t>
                      </a:r>
                      <a:r>
                        <a:rPr lang="ko-KR" altLang="en-US" sz="1000" b="0" i="0" kern="120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기하공차</a:t>
                      </a:r>
                      <a:r>
                        <a:rPr lang="en-US" altLang="ko-KR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 </a:t>
                      </a:r>
                      <a:r>
                        <a:rPr lang="ko-KR" altLang="en-US" sz="1000" b="0" i="0" kern="120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치수공차를</a:t>
                      </a:r>
                      <a:r>
                        <a:rPr lang="ko-KR" altLang="en-US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결정할 수 있다</a:t>
                      </a:r>
                      <a:r>
                        <a:rPr lang="en-US" altLang="ko-KR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.</a:t>
                      </a:r>
                      <a:endParaRPr lang="ko-KR" altLang="ko-KR" sz="10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  <a:sym typeface="Wingding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r>
                        <a:rPr lang="ko-KR" altLang="en-US" sz="10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설계사항에</a:t>
                      </a: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의하여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 </a:t>
                      </a: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설계할 </a:t>
                      </a:r>
                      <a:r>
                        <a:rPr lang="ko-KR" altLang="en-US" sz="10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구성부품의</a:t>
                      </a: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 기능 및 성능을 검토하고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, </a:t>
                      </a: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이를 위해 필요한 단위 구동요소들의 종류를 확인할 수 있다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요구사항과 주어진 </a:t>
                      </a:r>
                      <a: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2D </a:t>
                      </a: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도면을 분석하여 과제 </a:t>
                      </a:r>
                      <a:b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</a:b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중요포인트를 예측해낼 수 있다</a:t>
                      </a:r>
                      <a: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요소설계검증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3D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형상모델링검토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도면분석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메커니즘구성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요소부품설계검토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치공구설계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280">
                <a:tc vMerge="1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en-US" altLang="ko-KR" sz="10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  <a:sym typeface="Wingdings"/>
                      </a:endParaRPr>
                    </a:p>
                  </a:txBody>
                  <a:tcPr marL="43200" marR="43200" marT="36005" marB="36005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2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일차(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8</a:t>
                      </a: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H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)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'25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년 전국대회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과제 분석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과거 전국대회 요구사항과 도면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,</a:t>
                      </a:r>
                      <a:r>
                        <a:rPr lang="en-US" altLang="ko-KR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</a:t>
                      </a:r>
                      <a:r>
                        <a:rPr lang="ko-KR" altLang="en-US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채점기준을 교차 분석하여</a:t>
                      </a:r>
                      <a:r>
                        <a:rPr lang="en-US" altLang="ko-KR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, </a:t>
                      </a:r>
                      <a:r>
                        <a:rPr lang="ko-KR" altLang="en-US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해당 과제의 주요 포인트를 파악할 수 있다</a:t>
                      </a:r>
                      <a:r>
                        <a:rPr lang="en-US" altLang="ko-KR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r>
                        <a:rPr lang="ko-KR" altLang="en-US" sz="10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요소부품의</a:t>
                      </a: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조립과 분해를 고려하여 </a:t>
                      </a:r>
                      <a:r>
                        <a:rPr lang="ko-KR" altLang="en-US" sz="1000" b="0" i="0" kern="120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제작공정에</a:t>
                      </a: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반영할 수 있다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r>
                        <a:rPr lang="ko-KR" altLang="en-US" sz="10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설계사양서</a:t>
                      </a: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및 관련 도면을 파악하여 </a:t>
                      </a:r>
                      <a:r>
                        <a:rPr lang="ko-KR" altLang="en-US" sz="1000" b="0" i="0" baseline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전체기능과</a:t>
                      </a: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작동원리를 검토할 수 있다</a:t>
                      </a:r>
                      <a: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요소설계검증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3D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형상모델링검토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도면분석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메커니즘구성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요소부품설계검토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치공구설계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29466"/>
                  </a:ext>
                </a:extLst>
              </a:tr>
              <a:tr h="1371852">
                <a:tc vMerge="1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en-US" altLang="ko-KR" sz="10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  <a:sym typeface="Wingdings"/>
                      </a:endParaRPr>
                    </a:p>
                  </a:txBody>
                  <a:tcPr marL="43200" marR="43200" marT="36005" marB="36005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3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일차(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4</a:t>
                      </a: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H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)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전국대회 훈련 방향 지도</a:t>
                      </a: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전국대회 대비</a:t>
                      </a:r>
                      <a:r>
                        <a:rPr lang="ko-KR" altLang="en-US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연습 훈련을 위한 요구사항을 작성할 수 있다</a:t>
                      </a:r>
                      <a: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새로 추가된 공개 과제와 과거 공개 과제를</a:t>
                      </a:r>
                      <a:r>
                        <a:rPr lang="ko-KR" altLang="en-US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 비교하여 수정 과제에 대한 대응 능력을 확보할 수 있다</a:t>
                      </a:r>
                      <a:r>
                        <a:rPr lang="en-US" altLang="ko-KR" sz="1000" b="0" i="0" kern="120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</a:rPr>
                        <a:t>.</a:t>
                      </a:r>
                      <a:endParaRPr lang="ko-KR" altLang="en-US" sz="10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lang="ko-KR" altLang="en-US"/>
                      </a:pP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000" b="0" i="0" kern="120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+mn-cs"/>
                          <a:sym typeface="Wingdings"/>
                        </a:rPr>
                        <a:t>요소설계검증</a:t>
                      </a:r>
                      <a:endParaRPr lang="ko-KR" altLang="ko-KR" sz="1000" b="0" i="0" kern="120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+mn-cs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11199"/>
                  </a:ext>
                </a:extLst>
              </a:tr>
            </a:tbl>
          </a:graphicData>
        </a:graphic>
      </p:graphicFrame>
      <p:sp>
        <p:nvSpPr>
          <p:cNvPr id="28" name="제목 1"/>
          <p:cNvSpPr txBox="1">
            <a:spLocks/>
          </p:cNvSpPr>
          <p:nvPr/>
        </p:nvSpPr>
        <p:spPr>
          <a:xfrm>
            <a:off x="152485" y="0"/>
            <a:ext cx="5107238" cy="431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45720" rIns="0" bIns="4572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ct val="0"/>
              </a:spcAft>
              <a:defRPr lang="ko-KR" altLang="en-US"/>
            </a:pPr>
            <a:r>
              <a:rPr lang="ko-KR" altLang="en-US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기계설계</a:t>
            </a:r>
            <a:r>
              <a:rPr lang="en-US" altLang="ko-KR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기초 및 과제 풀이 노하우 교육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158549" y="622561"/>
            <a:ext cx="1702579" cy="825912"/>
          </a:xfrm>
          <a:prstGeom prst="roundRect">
            <a:avLst>
              <a:gd name="adj" fmla="val 7291"/>
            </a:avLst>
          </a:prstGeom>
          <a:noFill/>
          <a:ln w="9525" cap="flat" cmpd="sng" algn="ctr">
            <a:noFill/>
            <a:prstDash val="solid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3200" tIns="45720" rIns="4320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시 간: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3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일,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16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시간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개설 인원: </a:t>
            </a:r>
            <a:r>
              <a:rPr lang="ko-KR" altLang="en-US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최대 </a:t>
            </a:r>
            <a:r>
              <a:rPr lang="en-US" altLang="ko-KR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20</a:t>
            </a:r>
            <a:r>
              <a:rPr lang="ko-KR" altLang="en-US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명</a:t>
            </a:r>
            <a:endParaRPr lang="en-US" altLang="ko-KR" sz="100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합숙 여부 </a:t>
            </a:r>
            <a:r>
              <a:rPr lang="en-US" altLang="ko-KR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: </a:t>
            </a:r>
            <a:r>
              <a:rPr lang="ko-KR" altLang="en-US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합숙 가능</a:t>
            </a:r>
            <a:endParaRPr lang="ko-KR" altLang="en-US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기술 수준 : 중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en-US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ko-KR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</p:txBody>
      </p:sp>
    </p:spTree>
    <p:extLst>
      <p:ext uri="{BB962C8B-B14F-4D97-AF65-F5344CB8AC3E}">
        <p14:creationId xmlns:p14="http://schemas.microsoft.com/office/powerpoint/2010/main" val="35920086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1505"/>
          <p:cNvSpPr txBox="1"/>
          <p:nvPr/>
        </p:nvSpPr>
        <p:spPr>
          <a:xfrm>
            <a:off x="208041" y="584481"/>
            <a:ext cx="489969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000" dirty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[과정 개요]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본 교육과정에서는 예비 숙련 </a:t>
            </a:r>
            <a:r>
              <a:rPr lang="ko-KR" altLang="en-US" sz="1000" dirty="0" err="1">
                <a:latin typeface="맑은 고딕"/>
                <a:ea typeface="맑은 고딕"/>
                <a:sym typeface="Wingdings"/>
              </a:rPr>
              <a:t>기술인을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대상으로 기계설계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직종의</a:t>
            </a:r>
            <a:br>
              <a:rPr lang="en-US" altLang="ko-KR" sz="1000" dirty="0">
                <a:latin typeface="맑은 고딕"/>
                <a:ea typeface="맑은 고딕"/>
                <a:sym typeface="Wingdings"/>
              </a:rPr>
            </a:b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’26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년 지방기능경기대회 과제 분석을 통해 요구사항과 직종 기초 능력인 도면 제작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, </a:t>
            </a:r>
            <a:br>
              <a:rPr lang="en-US" altLang="ko-KR" sz="1000" dirty="0">
                <a:latin typeface="맑은 고딕"/>
                <a:ea typeface="맑은 고딕"/>
                <a:sym typeface="Wingdings"/>
              </a:rPr>
            </a:b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공차 개념을 이해할 수 있다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.</a:t>
            </a:r>
            <a:endParaRPr lang="ko-KR" altLang="en-US" sz="1000" dirty="0">
              <a:latin typeface="맑은 고딕"/>
              <a:ea typeface="맑은 고딕"/>
              <a:sym typeface="Wingdings"/>
            </a:endParaRPr>
          </a:p>
        </p:txBody>
      </p:sp>
      <p:sp>
        <p:nvSpPr>
          <p:cNvPr id="21507" name="TextBox 21506"/>
          <p:cNvSpPr txBox="1"/>
          <p:nvPr/>
        </p:nvSpPr>
        <p:spPr>
          <a:xfrm>
            <a:off x="142937" y="1346798"/>
            <a:ext cx="2121845" cy="17789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교과 훈련 시간</a:t>
            </a:r>
            <a:endParaRPr lang="ko-KR" altLang="ko-KR" sz="1000" b="0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21508" name="직사각형 21507"/>
          <p:cNvSpPr/>
          <p:nvPr/>
        </p:nvSpPr>
        <p:spPr>
          <a:xfrm>
            <a:off x="142937" y="1346798"/>
            <a:ext cx="73032" cy="1778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</a:ln>
        </p:spPr>
      </p:sp>
      <p:sp>
        <p:nvSpPr>
          <p:cNvPr id="21511" name="TextBox 21510"/>
          <p:cNvSpPr txBox="1"/>
          <p:nvPr/>
        </p:nvSpPr>
        <p:spPr>
          <a:xfrm>
            <a:off x="142937" y="2261601"/>
            <a:ext cx="2121845" cy="17789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교과목 구성</a:t>
            </a:r>
            <a:endParaRPr lang="ko-KR" altLang="ko-KR" sz="1000" b="0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21512" name="직사각형 21511"/>
          <p:cNvSpPr/>
          <p:nvPr/>
        </p:nvSpPr>
        <p:spPr>
          <a:xfrm>
            <a:off x="142937" y="2261601"/>
            <a:ext cx="73032" cy="1778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</a:ln>
        </p:spPr>
      </p:sp>
      <p:graphicFrame>
        <p:nvGraphicFramePr>
          <p:cNvPr id="21513" name="표 21512"/>
          <p:cNvGraphicFramePr/>
          <p:nvPr>
            <p:extLst>
              <p:ext uri="{D42A27DB-BD31-4B8C-83A1-F6EECF244321}">
                <p14:modId xmlns:p14="http://schemas.microsoft.com/office/powerpoint/2010/main" val="1436452092"/>
              </p:ext>
            </p:extLst>
          </p:nvPr>
        </p:nvGraphicFramePr>
        <p:xfrm>
          <a:off x="146120" y="1637476"/>
          <a:ext cx="6537060" cy="449991"/>
        </p:xfrm>
        <a:graphic>
          <a:graphicData uri="http://schemas.openxmlformats.org/drawingml/2006/table">
            <a:tbl>
              <a:tblPr firstRow="1" bandRow="1"/>
              <a:tblGrid>
                <a:gridCol w="217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총 시간(%)</a:t>
                      </a:r>
                      <a:endParaRPr lang="ko-KR" altLang="ko-KR" sz="1000" b="0" i="0" dirty="0">
                        <a:solidFill>
                          <a:schemeClr val="bg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8" marR="43198" marT="36037" marB="36037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NCS 전공 교과(%)</a:t>
                      </a:r>
                      <a:endParaRPr lang="ko-KR" altLang="ko-KR" sz="1000" b="0" i="0">
                        <a:solidFill>
                          <a:schemeClr val="bg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8" marR="43198" marT="36037" marB="360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>
                          <a:solidFill>
                            <a:schemeClr val="bg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비 NCS 교과(%)</a:t>
                      </a:r>
                      <a:endParaRPr lang="ko-KR" altLang="ko-KR" sz="1000" b="0" i="0">
                        <a:solidFill>
                          <a:schemeClr val="bg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8" marR="43198" marT="36037" marB="360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674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16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시간(100%)</a:t>
                      </a:r>
                    </a:p>
                  </a:txBody>
                  <a:tcPr marL="43198" marR="43198" marT="36037" marB="36037" anchor="ctr">
                    <a:lnL w="12674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16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시간(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100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%)</a:t>
                      </a:r>
                    </a:p>
                  </a:txBody>
                  <a:tcPr marL="43198" marR="43198" marT="36037" marB="360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시간(        %)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43198" marR="43198" marT="36037" marB="360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674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527" name="표 21526"/>
          <p:cNvGraphicFramePr/>
          <p:nvPr>
            <p:extLst>
              <p:ext uri="{D42A27DB-BD31-4B8C-83A1-F6EECF244321}">
                <p14:modId xmlns:p14="http://schemas.microsoft.com/office/powerpoint/2010/main" val="3495103725"/>
              </p:ext>
            </p:extLst>
          </p:nvPr>
        </p:nvGraphicFramePr>
        <p:xfrm>
          <a:off x="152485" y="2514666"/>
          <a:ext cx="6521258" cy="3035825"/>
        </p:xfrm>
        <a:graphic>
          <a:graphicData uri="http://schemas.openxmlformats.org/drawingml/2006/table">
            <a:tbl>
              <a:tblPr firstRow="1" bandRow="1"/>
              <a:tblGrid>
                <a:gridCol w="538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74">
                  <a:extLst>
                    <a:ext uri="{9D8B030D-6E8A-4147-A177-3AD203B41FA5}">
                      <a16:colId xmlns:a16="http://schemas.microsoft.com/office/drawing/2014/main" val="3635047992"/>
                    </a:ext>
                  </a:extLst>
                </a:gridCol>
                <a:gridCol w="132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6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299">
                <a:tc gridSpan="3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구분</a:t>
                      </a: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>
                      <a:noFill/>
                    </a:lnL>
                    <a:lnR>
                      <a:noFill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교과목명(모듈명)</a:t>
                      </a:r>
                      <a:endParaRPr lang="ko-KR" altLang="ko-KR" sz="1000" b="1" i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 err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능력단위</a:t>
                      </a: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 </a:t>
                      </a:r>
                      <a:r>
                        <a:rPr lang="ko-KR" altLang="en-US" sz="1000" b="1" i="0" dirty="0" err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분류번호</a:t>
                      </a: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, </a:t>
                      </a:r>
                      <a:r>
                        <a:rPr lang="ko-KR" altLang="en-US" sz="1000" b="1" i="0" dirty="0" err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능력단위명</a:t>
                      </a: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</a:t>
                      </a:r>
                      <a:r>
                        <a:rPr lang="ko-KR" altLang="en-US" sz="1000" b="1" i="0" dirty="0" err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단원명</a:t>
                      </a: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)</a:t>
                      </a:r>
                      <a:endParaRPr lang="ko-KR" altLang="ko-KR" sz="1000" b="1" i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훈련시간</a:t>
                      </a: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94">
                <a:tc gridSpan="4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총계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>
                      <a:noFill/>
                    </a:lnL>
                    <a:lnR>
                      <a:noFill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>
                      <a:noFill/>
                    </a:lnL>
                    <a:lnR>
                      <a:noFill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16</a:t>
                      </a:r>
                      <a:endParaRPr lang="ko-KR" altLang="ko-KR" sz="10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06">
                <a:tc rowSpan="4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NCS 전공 교과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소계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>
                      <a:noFill/>
                    </a:lnL>
                    <a:lnR>
                      <a:noFill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25899" marR="25899" marT="22759" marB="22759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16</a:t>
                      </a:r>
                      <a:endParaRPr lang="ko-KR" altLang="ko-KR" sz="10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46">
                <a:tc v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실습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'26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년 </a:t>
                      </a: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지방대회</a:t>
                      </a:r>
                      <a:r>
                        <a:rPr lang="en-US" altLang="ko-KR" sz="10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과제 분석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1501020110_19v3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요소설계검증</a:t>
                      </a:r>
                      <a:endParaRPr lang="en-US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1501020114_19v4 3D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형상모델링검토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1501020115_16v3 </a:t>
                      </a:r>
                      <a:r>
                        <a:rPr lang="ko-KR" altLang="en-US" sz="1000" b="0" i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도면분석</a:t>
                      </a:r>
                      <a:endParaRPr lang="ko-KR" altLang="en-US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1501020202_19v3 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메커니즘구성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1501020205_19v4 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요소부품설계검토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1501020210_19v3 </a:t>
                      </a:r>
                      <a:r>
                        <a:rPr lang="ko-KR" altLang="en-US" sz="1000" b="0" i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치공구설계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25899" marR="25899" marT="22759" marB="22759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4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946">
                <a:tc v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'25</a:t>
                      </a: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년 전국대회 과제 분석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endParaRPr lang="ko-KR" altLang="ko-KR" sz="11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endParaRPr lang="en-US" altLang="ko-KR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25899" marR="25899" marT="22759" marB="22759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8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946">
                <a:tc v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전국대회 훈련 방향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endParaRPr lang="en-US" altLang="ko-KR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25899" marR="25899" marT="22759" marB="22759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4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94">
                <a:tc rowSpan="2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비 NCS 교과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소계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>
                      <a:noFill/>
                    </a:lnL>
                    <a:lnR>
                      <a:noFill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0</a:t>
                      </a:r>
                      <a:endParaRPr lang="ko-KR" altLang="ko-KR" sz="10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394">
                <a:tc v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실습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0</a:t>
                      </a:r>
                      <a:endParaRPr lang="ko-KR" altLang="en-US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86" name="TextBox 21585"/>
          <p:cNvSpPr txBox="1"/>
          <p:nvPr/>
        </p:nvSpPr>
        <p:spPr>
          <a:xfrm>
            <a:off x="142937" y="5988208"/>
            <a:ext cx="2121845" cy="17789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훈련 교과목 운영 </a:t>
            </a:r>
            <a:r>
              <a:rPr lang="ko-KR" altLang="en-US" sz="1000" b="0" i="0" dirty="0" err="1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로드맵</a:t>
            </a:r>
            <a:endParaRPr lang="ko-KR" altLang="ko-KR" sz="1000" b="0" i="0" dirty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21587" name="직사각형 21586"/>
          <p:cNvSpPr/>
          <p:nvPr/>
        </p:nvSpPr>
        <p:spPr>
          <a:xfrm>
            <a:off x="142937" y="5988208"/>
            <a:ext cx="73032" cy="1778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</a:ln>
        </p:spPr>
      </p:sp>
      <p:graphicFrame>
        <p:nvGraphicFramePr>
          <p:cNvPr id="21588" name="표 21587"/>
          <p:cNvGraphicFramePr/>
          <p:nvPr>
            <p:extLst>
              <p:ext uri="{D42A27DB-BD31-4B8C-83A1-F6EECF244321}">
                <p14:modId xmlns:p14="http://schemas.microsoft.com/office/powerpoint/2010/main" val="130233480"/>
              </p:ext>
            </p:extLst>
          </p:nvPr>
        </p:nvGraphicFramePr>
        <p:xfrm>
          <a:off x="142937" y="6340807"/>
          <a:ext cx="6530696" cy="1271840"/>
        </p:xfrm>
        <a:graphic>
          <a:graphicData uri="http://schemas.openxmlformats.org/drawingml/2006/table">
            <a:tbl>
              <a:tblPr firstRow="1" bandRow="1"/>
              <a:tblGrid>
                <a:gridCol w="1143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110">
                <a:tc rowSpan="2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1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일차</a:t>
                      </a:r>
                      <a:endParaRPr lang="ko-KR" altLang="ko-KR" sz="1100" b="1" i="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100" b="1" i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교과 구분</a:t>
                      </a:r>
                      <a:endParaRPr lang="ko-KR" altLang="ko-KR" sz="1100" b="1" i="0">
                        <a:solidFill>
                          <a:schemeClr val="bg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1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>
                      <a:noFill/>
                    </a:lnL>
                    <a:lnR>
                      <a:noFill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80">
                <a:tc vMerge="1"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1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100" b="1" i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NCS 전공 교과</a:t>
                      </a: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100" b="1" i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비 NCS 교과</a:t>
                      </a: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1일차(</a:t>
                      </a:r>
                      <a:r>
                        <a:rPr lang="en-US" altLang="ko-KR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4</a:t>
                      </a:r>
                      <a:r>
                        <a:rPr lang="ko-KR" altLang="en-US" sz="1100" b="0" i="0" dirty="0" err="1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H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)</a:t>
                      </a:r>
                      <a:endParaRPr lang="ko-KR" altLang="ko-KR" sz="11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1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'26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년 </a:t>
                      </a:r>
                      <a:r>
                        <a:rPr lang="ko-KR" altLang="en-US" sz="1100" b="0" i="0" dirty="0" err="1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지방대회</a:t>
                      </a:r>
                      <a:r>
                        <a:rPr lang="en-US" altLang="ko-KR" sz="11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과제 분석</a:t>
                      </a:r>
                      <a:endParaRPr lang="en-US" altLang="ko-KR" sz="11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2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일차(</a:t>
                      </a:r>
                      <a:r>
                        <a:rPr lang="en-US" altLang="ko-KR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8</a:t>
                      </a:r>
                      <a:r>
                        <a:rPr lang="ko-KR" altLang="en-US" sz="1100" b="0" i="0" dirty="0" err="1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H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)</a:t>
                      </a:r>
                      <a:endParaRPr lang="ko-KR" altLang="ko-KR" sz="11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1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'25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년 전국대회</a:t>
                      </a:r>
                      <a:r>
                        <a:rPr lang="en-US" altLang="ko-KR" sz="1100" b="0" i="0" baseline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 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과제 분석</a:t>
                      </a:r>
                      <a:endParaRPr lang="en-US" altLang="ko-KR" sz="1100" b="0" i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06528"/>
                  </a:ext>
                </a:extLst>
              </a:tr>
              <a:tr h="123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3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일차(</a:t>
                      </a:r>
                      <a:r>
                        <a:rPr lang="en-US" altLang="ko-KR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4</a:t>
                      </a:r>
                      <a:r>
                        <a:rPr lang="ko-KR" altLang="en-US" sz="1100" b="0" i="0" dirty="0" err="1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H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)</a:t>
                      </a:r>
                      <a:endParaRPr lang="ko-KR" altLang="ko-KR" sz="11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sym typeface="Wingdings"/>
                        </a:rPr>
                        <a:t>전국대회 훈련 방향 지도</a:t>
                      </a: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1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57080" y="225338"/>
            <a:ext cx="414525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b" anchorCtr="0">
            <a:spAutoFit/>
          </a:bodyPr>
          <a:lstStyle/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전수 과정 분류(NCS 분류)</a:t>
            </a:r>
          </a:p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15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 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01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 0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2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158549" y="622561"/>
            <a:ext cx="1702579" cy="825912"/>
          </a:xfrm>
          <a:prstGeom prst="roundRect">
            <a:avLst>
              <a:gd name="adj" fmla="val 7291"/>
            </a:avLst>
          </a:prstGeom>
          <a:noFill/>
          <a:ln w="9525" cap="flat" cmpd="sng" algn="ctr">
            <a:noFill/>
            <a:prstDash val="solid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3200" tIns="45720" rIns="4320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시 간: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3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일,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16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시간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개설 인원: </a:t>
            </a:r>
            <a:r>
              <a:rPr lang="ko-KR" altLang="en-US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최대 </a:t>
            </a:r>
            <a:r>
              <a:rPr lang="en-US" altLang="ko-KR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20</a:t>
            </a:r>
            <a:r>
              <a:rPr lang="ko-KR" altLang="en-US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명</a:t>
            </a:r>
            <a:endParaRPr lang="ko-KR" altLang="en-US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합숙 여부 </a:t>
            </a:r>
            <a:r>
              <a:rPr lang="en-US" altLang="ko-KR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: </a:t>
            </a:r>
            <a:r>
              <a:rPr lang="ko-KR" altLang="en-US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합숙 가능</a:t>
            </a:r>
            <a:endParaRPr lang="ko-KR" altLang="en-US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기술 수준 : 중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en-US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ko-KR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52485" y="0"/>
            <a:ext cx="5107238" cy="431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45720" rIns="0" bIns="4572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ct val="0"/>
              </a:spcAft>
              <a:defRPr lang="ko-KR" altLang="en-US"/>
            </a:pPr>
            <a:r>
              <a:rPr lang="ko-KR" altLang="en-US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기계설계</a:t>
            </a:r>
            <a:r>
              <a:rPr lang="en-US" altLang="ko-KR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기초 및 과제 풀이 노하우 교육</a:t>
            </a:r>
          </a:p>
        </p:txBody>
      </p:sp>
    </p:spTree>
    <p:extLst>
      <p:ext uri="{BB962C8B-B14F-4D97-AF65-F5344CB8AC3E}">
        <p14:creationId xmlns:p14="http://schemas.microsoft.com/office/powerpoint/2010/main" val="19370582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1505"/>
          <p:cNvSpPr txBox="1"/>
          <p:nvPr/>
        </p:nvSpPr>
        <p:spPr>
          <a:xfrm>
            <a:off x="208041" y="584481"/>
            <a:ext cx="489969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000" dirty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[과정 개요]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본 교육과정에서는 예비 숙련 </a:t>
            </a:r>
            <a:r>
              <a:rPr lang="ko-KR" altLang="en-US" sz="1000" dirty="0" err="1">
                <a:latin typeface="맑은 고딕"/>
                <a:ea typeface="맑은 고딕"/>
                <a:sym typeface="Wingdings"/>
              </a:rPr>
              <a:t>기술인을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대상으로 기계설계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 직종의</a:t>
            </a:r>
            <a:br>
              <a:rPr lang="en-US" altLang="ko-KR" sz="1000" dirty="0">
                <a:latin typeface="맑은 고딕"/>
                <a:ea typeface="맑은 고딕"/>
                <a:sym typeface="Wingdings"/>
              </a:rPr>
            </a:b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’26</a:t>
            </a: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년 지방기능경기대회 과제 분석을 통해 요구사항과 직종 기초 능력인 도면 제작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, </a:t>
            </a:r>
            <a:br>
              <a:rPr lang="en-US" altLang="ko-KR" sz="1000" dirty="0">
                <a:latin typeface="맑은 고딕"/>
                <a:ea typeface="맑은 고딕"/>
                <a:sym typeface="Wingdings"/>
              </a:rPr>
            </a:br>
            <a:r>
              <a:rPr lang="ko-KR" altLang="en-US" sz="1000" dirty="0">
                <a:latin typeface="맑은 고딕"/>
                <a:ea typeface="맑은 고딕"/>
                <a:sym typeface="Wingdings"/>
              </a:rPr>
              <a:t>공차 개념을 이해할 수 있다</a:t>
            </a:r>
            <a:r>
              <a:rPr lang="en-US" altLang="ko-KR" sz="1000" dirty="0">
                <a:latin typeface="맑은 고딕"/>
                <a:ea typeface="맑은 고딕"/>
                <a:sym typeface="Wingdings"/>
              </a:rPr>
              <a:t>.</a:t>
            </a:r>
            <a:endParaRPr lang="ko-KR" altLang="en-US" sz="1000" dirty="0">
              <a:latin typeface="맑은 고딕"/>
              <a:ea typeface="맑은 고딕"/>
              <a:sym typeface="Wingdings"/>
            </a:endParaRPr>
          </a:p>
        </p:txBody>
      </p:sp>
      <p:sp>
        <p:nvSpPr>
          <p:cNvPr id="21507" name="TextBox 21506"/>
          <p:cNvSpPr txBox="1"/>
          <p:nvPr/>
        </p:nvSpPr>
        <p:spPr>
          <a:xfrm>
            <a:off x="142937" y="1346798"/>
            <a:ext cx="2121845" cy="17789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교육 인프라 리스트</a:t>
            </a:r>
            <a:endParaRPr lang="ko-KR" altLang="ko-KR" sz="1000" b="0" i="0" dirty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21508" name="직사각형 21507"/>
          <p:cNvSpPr/>
          <p:nvPr/>
        </p:nvSpPr>
        <p:spPr>
          <a:xfrm>
            <a:off x="142937" y="1346798"/>
            <a:ext cx="73032" cy="1778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</a:ln>
        </p:spPr>
      </p:sp>
      <p:graphicFrame>
        <p:nvGraphicFramePr>
          <p:cNvPr id="21588" name="표 21587"/>
          <p:cNvGraphicFramePr/>
          <p:nvPr>
            <p:extLst>
              <p:ext uri="{D42A27DB-BD31-4B8C-83A1-F6EECF244321}">
                <p14:modId xmlns:p14="http://schemas.microsoft.com/office/powerpoint/2010/main" val="2050522762"/>
              </p:ext>
            </p:extLst>
          </p:nvPr>
        </p:nvGraphicFramePr>
        <p:xfrm>
          <a:off x="142937" y="1647910"/>
          <a:ext cx="6530696" cy="4479097"/>
        </p:xfrm>
        <a:graphic>
          <a:graphicData uri="http://schemas.openxmlformats.org/drawingml/2006/table">
            <a:tbl>
              <a:tblPr firstRow="1" bandRow="1"/>
              <a:tblGrid>
                <a:gridCol w="31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84">
                  <a:extLst>
                    <a:ext uri="{9D8B030D-6E8A-4147-A177-3AD203B41FA5}">
                      <a16:colId xmlns:a16="http://schemas.microsoft.com/office/drawing/2014/main" val="3458381345"/>
                    </a:ext>
                  </a:extLst>
                </a:gridCol>
                <a:gridCol w="685926">
                  <a:extLst>
                    <a:ext uri="{9D8B030D-6E8A-4147-A177-3AD203B41FA5}">
                      <a16:colId xmlns:a16="http://schemas.microsoft.com/office/drawing/2014/main" val="1656943429"/>
                    </a:ext>
                  </a:extLst>
                </a:gridCol>
                <a:gridCol w="1032840">
                  <a:extLst>
                    <a:ext uri="{9D8B030D-6E8A-4147-A177-3AD203B41FA5}">
                      <a16:colId xmlns:a16="http://schemas.microsoft.com/office/drawing/2014/main" val="3619293085"/>
                    </a:ext>
                  </a:extLst>
                </a:gridCol>
              </a:tblGrid>
              <a:tr h="324011"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일련번호</a:t>
                      </a:r>
                      <a:endParaRPr lang="ko-KR" altLang="ko-KR" sz="1000" b="1" i="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시설 및 </a:t>
                      </a:r>
                      <a:r>
                        <a:rPr lang="ko-KR" altLang="en-US" sz="1000" b="1" i="0" dirty="0" err="1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장비명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규격</a:t>
                      </a:r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(</a:t>
                      </a: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치수</a:t>
                      </a:r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)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단위</a:t>
                      </a: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수량</a:t>
                      </a: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1" i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비고</a:t>
                      </a:r>
                    </a:p>
                  </a:txBody>
                  <a:tcPr marL="12904" marR="12904" marT="28373" marB="28373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6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1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컴퓨터 시스템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프로세서 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: Intel Core i7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이상</a:t>
                      </a: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메모리 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: 32GB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이상</a:t>
                      </a:r>
                      <a:endParaRPr lang="en-US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GPU</a:t>
                      </a:r>
                      <a:r>
                        <a:rPr lang="en-US" altLang="ko-KR" sz="1000" b="0" i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 : VRAM 4GB </a:t>
                      </a:r>
                      <a:r>
                        <a:rPr lang="ko-KR" altLang="en-US" sz="1000" b="0" i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이상</a:t>
                      </a:r>
                      <a:r>
                        <a:rPr lang="en-US" altLang="ko-KR" sz="1000" b="0" i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, DirectX 11 </a:t>
                      </a:r>
                      <a:r>
                        <a:rPr lang="ko-KR" altLang="en-US" sz="1000" b="0" i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지원</a:t>
                      </a:r>
                      <a:endParaRPr lang="en-US" altLang="ko-KR" sz="1000" b="0" i="0" baseline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H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DD : SSD 512GB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이상</a:t>
                      </a: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키보드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,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마우스 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: USB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방식</a:t>
                      </a:r>
                      <a:endParaRPr lang="en-US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모니터 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: 24” FHD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이상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SET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수강생 당</a:t>
                      </a:r>
                      <a:endParaRPr lang="en-US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1 SET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6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2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소프트웨어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Windows 10 Pro 64bit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한글</a:t>
                      </a: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MS Office 2016 Pro(</a:t>
                      </a:r>
                      <a:r>
                        <a:rPr lang="en-US" altLang="ko-KR" sz="1000" b="0" i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Ver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 32bit) 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이상</a:t>
                      </a:r>
                      <a:endParaRPr lang="en-US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Adobe Acrobat Reader</a:t>
                      </a:r>
                      <a:endParaRPr lang="ko-KR" altLang="en-US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Autodesk Inventor</a:t>
                      </a:r>
                      <a:r>
                        <a:rPr lang="en-US" altLang="ko-KR" sz="1000" b="0" i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 Professional 2025</a:t>
                      </a:r>
                    </a:p>
                    <a:p>
                      <a:pPr marL="0" lvl="0" indent="0" algn="l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Autodesk AutoCAD Mechanical 2025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SET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수강생 당</a:t>
                      </a:r>
                      <a:endParaRPr lang="en-US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1 SET</a:t>
                      </a: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3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책상 및 의자</a:t>
                      </a: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1800mm×900mm (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가로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×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세로</a:t>
                      </a: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)/</a:t>
                      </a: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고정형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SET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수강생 당</a:t>
                      </a:r>
                      <a:endParaRPr lang="en-US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en-US" altLang="ko-KR" sz="1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  <a:sym typeface="Wingdings"/>
                        </a:rPr>
                        <a:t>1 SET</a:t>
                      </a: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43200" marR="43200" marT="36005" marB="36005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endParaRPr lang="ko-KR" altLang="ko-KR" sz="1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  <a:sym typeface="Wingdings"/>
                      </a:endParaRPr>
                    </a:p>
                  </a:txBody>
                  <a:tcPr marL="12904" marR="12904" marT="14137" marB="14137" anchor="ctr">
                    <a:lnL w="3126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3126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3126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26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57080" y="225338"/>
            <a:ext cx="414525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0" rIns="0" bIns="0" anchor="b" anchorCtr="0">
            <a:spAutoFit/>
          </a:bodyPr>
          <a:lstStyle/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전수 과정 분류(NCS 분류)</a:t>
            </a:r>
          </a:p>
          <a:p>
            <a:pPr lvl="0" algn="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15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 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01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 0</a:t>
            </a:r>
            <a:r>
              <a:rPr lang="en-US" altLang="ko-KR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2</a:t>
            </a:r>
            <a:r>
              <a:rPr lang="ko-KR" altLang="en-US" sz="1000" dirty="0">
                <a:solidFill>
                  <a:srgbClr val="CC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.기계설계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5158549" y="622561"/>
            <a:ext cx="1702579" cy="825912"/>
          </a:xfrm>
          <a:prstGeom prst="roundRect">
            <a:avLst>
              <a:gd name="adj" fmla="val 7291"/>
            </a:avLst>
          </a:prstGeom>
          <a:noFill/>
          <a:ln w="9525" cap="flat" cmpd="sng" algn="ctr">
            <a:noFill/>
            <a:prstDash val="solid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3200" tIns="45720" rIns="43200" bIns="4572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시 간: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3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일, </a:t>
            </a:r>
            <a:r>
              <a:rPr lang="en-US" altLang="ko-KR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16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시간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개설 인원: 최대 </a:t>
            </a:r>
            <a:r>
              <a:rPr lang="en-US" altLang="ko-KR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20</a:t>
            </a: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명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합숙 여부 </a:t>
            </a:r>
            <a:r>
              <a:rPr lang="en-US" altLang="ko-KR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: </a:t>
            </a:r>
            <a:r>
              <a:rPr lang="ko-KR" altLang="en-US" sz="100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합숙 가능</a:t>
            </a:r>
            <a:endParaRPr lang="ko-KR" altLang="en-US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1000" b="0" i="0" dirty="0">
                <a:solidFill>
                  <a:srgbClr val="333333">
                    <a:alpha val="100000"/>
                  </a:srgbClr>
                </a:solidFill>
                <a:latin typeface="맑은 고딕"/>
                <a:ea typeface="맑은 고딕"/>
                <a:sym typeface="Webdings"/>
              </a:rPr>
              <a:t>기술 수준 : 중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en-US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ko-KR" sz="1000" b="0" i="0" dirty="0">
              <a:solidFill>
                <a:srgbClr val="333333">
                  <a:alpha val="100000"/>
                </a:srgbClr>
              </a:solidFill>
              <a:latin typeface="맑은 고딕"/>
              <a:ea typeface="맑은 고딕"/>
              <a:sym typeface="Webding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52485" y="0"/>
            <a:ext cx="5107238" cy="431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0" tIns="45720" rIns="0" bIns="4572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ct val="0"/>
              </a:spcAft>
              <a:defRPr lang="ko-KR" altLang="en-US"/>
            </a:pPr>
            <a:r>
              <a:rPr lang="ko-KR" altLang="en-US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기계설계</a:t>
            </a:r>
            <a:r>
              <a:rPr lang="en-US" altLang="ko-KR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/CAD</a:t>
            </a:r>
            <a:r>
              <a:rPr lang="ko-KR" altLang="en-US" sz="1800" b="1" dirty="0">
                <a:solidFill>
                  <a:srgbClr val="0070C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기초 및 과제 풀이 노하우 교육</a:t>
            </a:r>
          </a:p>
        </p:txBody>
      </p:sp>
    </p:spTree>
    <p:extLst>
      <p:ext uri="{BB962C8B-B14F-4D97-AF65-F5344CB8AC3E}">
        <p14:creationId xmlns:p14="http://schemas.microsoft.com/office/powerpoint/2010/main" val="42754321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HY중고딕"/>
        <a:cs typeface="Times New Roman"/>
      </a:majorFont>
      <a:minorFont>
        <a:latin typeface="Arial"/>
        <a:ea typeface="HY중고딕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1205</Words>
  <Application>Microsoft Office PowerPoint</Application>
  <PresentationFormat>사용자 지정</PresentationFormat>
  <Paragraphs>236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나눔고딕</vt:lpstr>
      <vt:lpstr>맑은 고딕</vt:lpstr>
      <vt:lpstr>함초롬돋움</vt:lpstr>
      <vt:lpstr>Arial</vt:lpstr>
      <vt:lpstr>Wingdings</vt:lpstr>
      <vt:lpstr/>
      <vt:lpstr>기계설계/CAD 기초 및  과제 풀이 노하우 교육   일정 : 5월 11일 ~ 13일 </vt:lpstr>
      <vt:lpstr>기계설계/CAD 기초 및 과제 풀이 노하우 교육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최원설</dc:creator>
  <cp:lastModifiedBy>유상훈/기능올림픽그룹(생기연)/삼성전자</cp:lastModifiedBy>
  <cp:revision>210</cp:revision>
  <dcterms:modified xsi:type="dcterms:W3CDTF">2026-03-06T01:07:20Z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FLCMData">
    <vt:lpwstr>4B503A1C680128933A10ADB8179C264637C84B803ED68869E233FE68E8F48588F55A8D0B10D8220F9854758F95D2335F21B3709A4D6BE112E4CDB559038FFCCE</vt:lpwstr>
  </property>
</Properties>
</file>